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Lst>
  <p:notesMasterIdLst>
    <p:notesMasterId r:id="rId64"/>
  </p:notesMasterIdLst>
  <p:handoutMasterIdLst>
    <p:handoutMasterId r:id="rId65"/>
  </p:handoutMasterIdLst>
  <p:sldIdLst>
    <p:sldId id="257" r:id="rId6"/>
    <p:sldId id="876" r:id="rId7"/>
    <p:sldId id="860" r:id="rId8"/>
    <p:sldId id="570" r:id="rId9"/>
    <p:sldId id="861" r:id="rId10"/>
    <p:sldId id="862" r:id="rId11"/>
    <p:sldId id="606" r:id="rId12"/>
    <p:sldId id="533" r:id="rId13"/>
    <p:sldId id="613" r:id="rId14"/>
    <p:sldId id="1158" r:id="rId15"/>
    <p:sldId id="550" r:id="rId16"/>
    <p:sldId id="1164" r:id="rId17"/>
    <p:sldId id="1165" r:id="rId18"/>
    <p:sldId id="321" r:id="rId19"/>
    <p:sldId id="322" r:id="rId20"/>
    <p:sldId id="323" r:id="rId21"/>
    <p:sldId id="324" r:id="rId22"/>
    <p:sldId id="1147" r:id="rId23"/>
    <p:sldId id="329" r:id="rId24"/>
    <p:sldId id="331" r:id="rId25"/>
    <p:sldId id="332" r:id="rId26"/>
    <p:sldId id="1152" r:id="rId27"/>
    <p:sldId id="584" r:id="rId28"/>
    <p:sldId id="1078" r:id="rId29"/>
    <p:sldId id="1159" r:id="rId30"/>
    <p:sldId id="573" r:id="rId31"/>
    <p:sldId id="574" r:id="rId32"/>
    <p:sldId id="575" r:id="rId33"/>
    <p:sldId id="863" r:id="rId34"/>
    <p:sldId id="576" r:id="rId35"/>
    <p:sldId id="577" r:id="rId36"/>
    <p:sldId id="578" r:id="rId37"/>
    <p:sldId id="629" r:id="rId38"/>
    <p:sldId id="624" r:id="rId39"/>
    <p:sldId id="1170" r:id="rId40"/>
    <p:sldId id="1171" r:id="rId41"/>
    <p:sldId id="505" r:id="rId42"/>
    <p:sldId id="1162" r:id="rId43"/>
    <p:sldId id="625" r:id="rId44"/>
    <p:sldId id="535" r:id="rId45"/>
    <p:sldId id="536" r:id="rId46"/>
    <p:sldId id="537" r:id="rId47"/>
    <p:sldId id="538" r:id="rId48"/>
    <p:sldId id="541" r:id="rId49"/>
    <p:sldId id="543" r:id="rId50"/>
    <p:sldId id="542" r:id="rId51"/>
    <p:sldId id="627" r:id="rId52"/>
    <p:sldId id="877" r:id="rId53"/>
    <p:sldId id="546" r:id="rId54"/>
    <p:sldId id="547" r:id="rId55"/>
    <p:sldId id="562" r:id="rId56"/>
    <p:sldId id="1163" r:id="rId57"/>
    <p:sldId id="561" r:id="rId58"/>
    <p:sldId id="1167" r:id="rId59"/>
    <p:sldId id="1168" r:id="rId60"/>
    <p:sldId id="493" r:id="rId61"/>
    <p:sldId id="548" r:id="rId62"/>
    <p:sldId id="872" r:id="rId63"/>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2D3F75-986A-26BB-A00A-4421747D4FBF}" name="Thomas, Candy - FPAC-NRCS, KS" initials="CT" userId="S::candy.thomas@usda.gov::bfd2d3cc-56fc-4443-9439-18e7fc23dce7" providerId="AD"/>
  <p188:author id="{227C507E-C237-597C-7B24-EE5BFF77EE41}" name="Lowder, Nathan - FPAC-NRCS, NC" initials="LN" userId="S::nathan.lowder@usda.gov::aebffd68-daf1-4dd1-abf1-26fe6d39dce1" providerId="AD"/>
  <p188:author id="{83E2A99D-4809-5E9E-DA5B-1A8FBE48FBA7}" name="Marks, Elizabeth - FPAC-NRCS, NY" initials="EM" userId="S::elizabeth.marks@usda.gov::499f2236-5889-4db9-88fc-408f415fe506" providerId="AD"/>
  <p188:author id="{C955F1A1-E83F-CA6A-0B13-D26C3A741C41}" name="Kopecky, Mark - FPAC-NRCS, FL" initials="KF" userId="S::mark.kopecky@usda.gov::0e9c3eeb-a0c7-4e9a-ab61-e41e5acc04f8" providerId="AD"/>
  <p188:author id="{14CD02EE-2430-C213-3A9F-101BF8ADF657}" name="Durham, Willie - FPAC-NRCS, TX" initials="DT" userId="S::willie.durham@usda.gov::f6a535fb-7965-4b74-93ce-b1affc3b7e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41"/>
    <a:srgbClr val="00529D"/>
    <a:srgbClr val="000F29"/>
    <a:srgbClr val="617334"/>
    <a:srgbClr val="F2F2F2"/>
    <a:srgbClr val="FFFFFF"/>
    <a:srgbClr val="001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86DB06-AA21-4B6D-AAF3-BB4FF3282845}" v="1" dt="2026-01-12T20:45:42.0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63520" autoAdjust="0"/>
  </p:normalViewPr>
  <p:slideViewPr>
    <p:cSldViewPr snapToGrid="0">
      <p:cViewPr varScale="1">
        <p:scale>
          <a:sx n="51" d="100"/>
          <a:sy n="51" d="100"/>
        </p:scale>
        <p:origin x="1825" y="60"/>
      </p:cViewPr>
      <p:guideLst/>
    </p:cSldViewPr>
  </p:slideViewPr>
  <p:notesTextViewPr>
    <p:cViewPr>
      <p:scale>
        <a:sx n="100" d="100"/>
        <a:sy n="100" d="100"/>
      </p:scale>
      <p:origin x="0" y="0"/>
    </p:cViewPr>
  </p:notesTextViewPr>
  <p:sorterViewPr>
    <p:cViewPr>
      <p:scale>
        <a:sx n="100" d="100"/>
        <a:sy n="100" d="100"/>
      </p:scale>
      <p:origin x="0" y="-2710"/>
    </p:cViewPr>
  </p:sorterViewPr>
  <p:notesViewPr>
    <p:cSldViewPr snapToGrid="0">
      <p:cViewPr>
        <p:scale>
          <a:sx n="1" d="2"/>
          <a:sy n="1" d="2"/>
        </p:scale>
        <p:origin x="3230" y="32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BC86DB06-AA21-4B6D-AAF3-BB4FF3282845}"/>
    <pc:docChg chg="delSld">
      <pc:chgData name="Koch, Carl - FPAC-NRCS, WV" userId="S::carl.koch@usda.gov::8f9ea627-f344-4264-ba95-70db19643af5" providerId="AD" clId="Web-{BC86DB06-AA21-4B6D-AAF3-BB4FF3282845}" dt="2026-01-12T20:45:42.066" v="0"/>
      <pc:docMkLst>
        <pc:docMk/>
      </pc:docMkLst>
      <pc:sldChg chg="del">
        <pc:chgData name="Koch, Carl - FPAC-NRCS, WV" userId="S::carl.koch@usda.gov::8f9ea627-f344-4264-ba95-70db19643af5" providerId="AD" clId="Web-{BC86DB06-AA21-4B6D-AAF3-BB4FF3282845}" dt="2026-01-12T20:45:42.066" v="0"/>
        <pc:sldMkLst>
          <pc:docMk/>
          <pc:sldMk cId="2996743894" sldId="1154"/>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image" Target="../media/image92.jpeg"/><Relationship Id="rId4" Type="http://schemas.openxmlformats.org/officeDocument/2006/relationships/image" Target="../media/image9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image" Target="../media/image92.jpeg"/><Relationship Id="rId4" Type="http://schemas.openxmlformats.org/officeDocument/2006/relationships/image" Target="../media/image95.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65D75-623C-4155-960E-19E817749EB5}" type="doc">
      <dgm:prSet loTypeId="urn:microsoft.com/office/officeart/2005/8/layout/cycle4" loCatId="cycle" qsTypeId="urn:microsoft.com/office/officeart/2005/8/quickstyle/simple2" qsCatId="simple" csTypeId="urn:microsoft.com/office/officeart/2005/8/colors/accent2_2" csCatId="accent2" phldr="1"/>
      <dgm:spPr/>
      <dgm:t>
        <a:bodyPr/>
        <a:lstStyle/>
        <a:p>
          <a:endParaRPr lang="en-US"/>
        </a:p>
      </dgm:t>
    </dgm:pt>
    <dgm:pt modelId="{B2697E87-BCDD-48E0-A50F-44885438DDD9}">
      <dgm:prSet phldrT="[Text]"/>
      <dgm:spPr>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 Living Roots</a:t>
          </a:r>
        </a:p>
      </dgm:t>
    </dgm:pt>
    <dgm:pt modelId="{24ADEEE0-FD6F-46CA-8888-F38CAAF5C742}" type="parTrans" cxnId="{EF6F1850-7210-4F37-8303-B9197E6413B8}">
      <dgm:prSet/>
      <dgm:spPr/>
      <dgm:t>
        <a:bodyPr/>
        <a:lstStyle/>
        <a:p>
          <a:endParaRPr lang="en-US"/>
        </a:p>
      </dgm:t>
    </dgm:pt>
    <dgm:pt modelId="{AEDC236B-8173-4719-80E6-80386733BBD4}" type="sibTrans" cxnId="{EF6F1850-7210-4F37-8303-B9197E6413B8}">
      <dgm:prSet/>
      <dgm:spPr/>
      <dgm:t>
        <a:bodyPr/>
        <a:lstStyle/>
        <a:p>
          <a:endParaRPr lang="en-US"/>
        </a:p>
      </dgm:t>
    </dgm:pt>
    <dgm:pt modelId="{CD314B2C-A47A-4061-B09B-0365C4DB145C}">
      <dgm:prSet phldrT="[Text]"/>
      <dgm:spPr>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Minimize Disturbance</a:t>
          </a:r>
        </a:p>
      </dgm:t>
    </dgm:pt>
    <dgm:pt modelId="{509E1DC2-9ED4-4F8C-9D4C-EAE1378F5315}" type="parTrans" cxnId="{32BA548D-83E6-4E41-BF35-8563C73B243B}">
      <dgm:prSet/>
      <dgm:spPr/>
      <dgm:t>
        <a:bodyPr/>
        <a:lstStyle/>
        <a:p>
          <a:endParaRPr lang="en-US"/>
        </a:p>
      </dgm:t>
    </dgm:pt>
    <dgm:pt modelId="{00B2E707-732A-4C6F-98FE-006696541E8D}" type="sibTrans" cxnId="{32BA548D-83E6-4E41-BF35-8563C73B243B}">
      <dgm:prSet/>
      <dgm:spPr/>
      <dgm:t>
        <a:bodyPr/>
        <a:lstStyle/>
        <a:p>
          <a:endParaRPr lang="en-US"/>
        </a:p>
      </dgm:t>
    </dgm:pt>
    <dgm:pt modelId="{B4B1DA92-FBF3-4BC0-BD28-10C3F43407F9}">
      <dgm:prSet phldrT="[Text]"/>
      <dgm:spPr>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Maximize Soil Cover</a:t>
          </a:r>
        </a:p>
      </dgm:t>
    </dgm:pt>
    <dgm:pt modelId="{F7ECA36C-1144-4294-A3D0-3E58ED032018}" type="parTrans" cxnId="{76758629-0A19-476C-9291-659716BE14FA}">
      <dgm:prSet/>
      <dgm:spPr/>
      <dgm:t>
        <a:bodyPr/>
        <a:lstStyle/>
        <a:p>
          <a:endParaRPr lang="en-US"/>
        </a:p>
      </dgm:t>
    </dgm:pt>
    <dgm:pt modelId="{611B99CC-D0A7-4B92-A88B-FA6EFE8EE467}" type="sibTrans" cxnId="{76758629-0A19-476C-9291-659716BE14FA}">
      <dgm:prSet/>
      <dgm:spPr/>
      <dgm:t>
        <a:bodyPr/>
        <a:lstStyle/>
        <a:p>
          <a:endParaRPr lang="en-US"/>
        </a:p>
      </dgm:t>
    </dgm:pt>
    <dgm:pt modelId="{BAA54248-E0A0-46D9-86D0-B644A40651BE}">
      <dgm:prSet phldrT="[Text]"/>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a:t>
          </a:r>
        </a:p>
        <a:p>
          <a:r>
            <a:rPr lang="en-US" b="0">
              <a:effectLst>
                <a:glow rad="101600">
                  <a:schemeClr val="tx1">
                    <a:alpha val="60000"/>
                  </a:schemeClr>
                </a:glow>
              </a:effectLst>
            </a:rPr>
            <a:t>Biodiversity</a:t>
          </a:r>
        </a:p>
      </dgm:t>
    </dgm:pt>
    <dgm:pt modelId="{4E9A8666-B10C-4F01-93CF-5B0F4E960969}" type="parTrans" cxnId="{DB4431BD-F8AF-4588-B4BB-C73C117C8262}">
      <dgm:prSet/>
      <dgm:spPr/>
      <dgm:t>
        <a:bodyPr/>
        <a:lstStyle/>
        <a:p>
          <a:endParaRPr lang="en-US"/>
        </a:p>
      </dgm:t>
    </dgm:pt>
    <dgm:pt modelId="{A18A8DAF-54F7-4910-965A-AA1A0C029ABF}" type="sibTrans" cxnId="{DB4431BD-F8AF-4588-B4BB-C73C117C8262}">
      <dgm:prSet/>
      <dgm:spPr/>
      <dgm:t>
        <a:bodyPr/>
        <a:lstStyle/>
        <a:p>
          <a:endParaRPr lang="en-US"/>
        </a:p>
      </dgm:t>
    </dgm:pt>
    <dgm:pt modelId="{DE41B563-A194-4071-9217-5810D2FA73C2}" type="pres">
      <dgm:prSet presAssocID="{B0865D75-623C-4155-960E-19E817749EB5}" presName="cycleMatrixDiagram" presStyleCnt="0">
        <dgm:presLayoutVars>
          <dgm:chMax val="1"/>
          <dgm:dir/>
          <dgm:animLvl val="lvl"/>
          <dgm:resizeHandles val="exact"/>
        </dgm:presLayoutVars>
      </dgm:prSet>
      <dgm:spPr/>
    </dgm:pt>
    <dgm:pt modelId="{EEDA8105-45D4-46F2-B12A-5804EAA751FC}" type="pres">
      <dgm:prSet presAssocID="{B0865D75-623C-4155-960E-19E817749EB5}" presName="children" presStyleCnt="0"/>
      <dgm:spPr/>
    </dgm:pt>
    <dgm:pt modelId="{FD0EBC58-0FE1-46F6-9E01-F44EECA24761}" type="pres">
      <dgm:prSet presAssocID="{B0865D75-623C-4155-960E-19E817749EB5}" presName="childPlaceholder" presStyleCnt="0"/>
      <dgm:spPr/>
    </dgm:pt>
    <dgm:pt modelId="{95DDE88A-8D89-4B3D-B8D0-5993A3B64BEE}" type="pres">
      <dgm:prSet presAssocID="{B0865D75-623C-4155-960E-19E817749EB5}" presName="circle" presStyleCnt="0"/>
      <dgm:spPr/>
    </dgm:pt>
    <dgm:pt modelId="{F8CA685A-7F1A-4B49-9122-8C33E915F344}" type="pres">
      <dgm:prSet presAssocID="{B0865D75-623C-4155-960E-19E817749EB5}" presName="quadrant1" presStyleLbl="node1" presStyleIdx="0" presStyleCnt="4" custLinFactNeighborX="-402" custLinFactNeighborY="-702">
        <dgm:presLayoutVars>
          <dgm:chMax val="1"/>
          <dgm:bulletEnabled val="1"/>
        </dgm:presLayoutVars>
      </dgm:prSet>
      <dgm:spPr/>
    </dgm:pt>
    <dgm:pt modelId="{82C99AAF-4040-48F9-B308-8BCB29842803}" type="pres">
      <dgm:prSet presAssocID="{B0865D75-623C-4155-960E-19E817749EB5}" presName="quadrant2" presStyleLbl="node1" presStyleIdx="1" presStyleCnt="4" custAng="0" custLinFactNeighborX="-402" custLinFactNeighborY="-702">
        <dgm:presLayoutVars>
          <dgm:chMax val="1"/>
          <dgm:bulletEnabled val="1"/>
        </dgm:presLayoutVars>
      </dgm:prSet>
      <dgm:spPr/>
    </dgm:pt>
    <dgm:pt modelId="{59D3C64A-1DBF-4629-9F01-D4E84D2A4770}" type="pres">
      <dgm:prSet presAssocID="{B0865D75-623C-4155-960E-19E817749EB5}" presName="quadrant3" presStyleLbl="node1" presStyleIdx="2" presStyleCnt="4" custLinFactNeighborX="-402" custLinFactNeighborY="-702">
        <dgm:presLayoutVars>
          <dgm:chMax val="1"/>
          <dgm:bulletEnabled val="1"/>
        </dgm:presLayoutVars>
      </dgm:prSet>
      <dgm:spPr/>
    </dgm:pt>
    <dgm:pt modelId="{C6FA7A2C-4149-42EE-B6B4-B6F98AF26E89}" type="pres">
      <dgm:prSet presAssocID="{B0865D75-623C-4155-960E-19E817749EB5}" presName="quadrant4" presStyleLbl="node1" presStyleIdx="3" presStyleCnt="4" custLinFactNeighborX="-402" custLinFactNeighborY="-702">
        <dgm:presLayoutVars>
          <dgm:chMax val="1"/>
          <dgm:bulletEnabled val="1"/>
        </dgm:presLayoutVars>
      </dgm:prSet>
      <dgm:spPr/>
    </dgm:pt>
    <dgm:pt modelId="{44D33F5A-946D-47B7-A677-58525ABAA592}" type="pres">
      <dgm:prSet presAssocID="{B0865D75-623C-4155-960E-19E817749EB5}" presName="quadrantPlaceholder" presStyleCnt="0"/>
      <dgm:spPr/>
    </dgm:pt>
    <dgm:pt modelId="{5868A743-7516-436F-9F08-E2A784386831}" type="pres">
      <dgm:prSet presAssocID="{B0865D75-623C-4155-960E-19E817749EB5}" presName="center1" presStyleLbl="fgShp" presStyleIdx="0" presStyleCnt="2" custLinFactNeighborX="-1162" custLinFactNeighborY="-2335"/>
      <dgm:spPr>
        <a:solidFill>
          <a:schemeClr val="accent3"/>
        </a:solidFill>
      </dgm:spPr>
    </dgm:pt>
    <dgm:pt modelId="{1A8E458A-066D-49D3-99EB-C2ED19EFAC70}" type="pres">
      <dgm:prSet presAssocID="{B0865D75-623C-4155-960E-19E817749EB5}" presName="center2" presStyleLbl="fgShp" presStyleIdx="1" presStyleCnt="2" custLinFactNeighborX="-1162" custLinFactNeighborY="-2335"/>
      <dgm:spPr>
        <a:solidFill>
          <a:schemeClr val="accent3"/>
        </a:solidFill>
      </dgm:spPr>
    </dgm:pt>
  </dgm:ptLst>
  <dgm:cxnLst>
    <dgm:cxn modelId="{512FE703-0FEF-44C3-A909-5B639B7841B5}" type="presOf" srcId="{BAA54248-E0A0-46D9-86D0-B644A40651BE}" destId="{C6FA7A2C-4149-42EE-B6B4-B6F98AF26E89}" srcOrd="0" destOrd="0" presId="urn:microsoft.com/office/officeart/2005/8/layout/cycle4"/>
    <dgm:cxn modelId="{76758629-0A19-476C-9291-659716BE14FA}" srcId="{B0865D75-623C-4155-960E-19E817749EB5}" destId="{B4B1DA92-FBF3-4BC0-BD28-10C3F43407F9}" srcOrd="2" destOrd="0" parTransId="{F7ECA36C-1144-4294-A3D0-3E58ED032018}" sibTransId="{611B99CC-D0A7-4B92-A88B-FA6EFE8EE467}"/>
    <dgm:cxn modelId="{EF6F1850-7210-4F37-8303-B9197E6413B8}" srcId="{B0865D75-623C-4155-960E-19E817749EB5}" destId="{B2697E87-BCDD-48E0-A50F-44885438DDD9}" srcOrd="0" destOrd="0" parTransId="{24ADEEE0-FD6F-46CA-8888-F38CAAF5C742}" sibTransId="{AEDC236B-8173-4719-80E6-80386733BBD4}"/>
    <dgm:cxn modelId="{32BA548D-83E6-4E41-BF35-8563C73B243B}" srcId="{B0865D75-623C-4155-960E-19E817749EB5}" destId="{CD314B2C-A47A-4061-B09B-0365C4DB145C}" srcOrd="1" destOrd="0" parTransId="{509E1DC2-9ED4-4F8C-9D4C-EAE1378F5315}" sibTransId="{00B2E707-732A-4C6F-98FE-006696541E8D}"/>
    <dgm:cxn modelId="{6E1B0C99-9BC3-4FE7-BCE9-44C02E5FBF0C}" type="presOf" srcId="{B0865D75-623C-4155-960E-19E817749EB5}" destId="{DE41B563-A194-4071-9217-5810D2FA73C2}" srcOrd="0" destOrd="0" presId="urn:microsoft.com/office/officeart/2005/8/layout/cycle4"/>
    <dgm:cxn modelId="{1F5AFAA2-12E3-4D4B-83E0-A5574FB514DB}" type="presOf" srcId="{CD314B2C-A47A-4061-B09B-0365C4DB145C}" destId="{82C99AAF-4040-48F9-B308-8BCB29842803}" srcOrd="0" destOrd="0" presId="urn:microsoft.com/office/officeart/2005/8/layout/cycle4"/>
    <dgm:cxn modelId="{DB4431BD-F8AF-4588-B4BB-C73C117C8262}" srcId="{B0865D75-623C-4155-960E-19E817749EB5}" destId="{BAA54248-E0A0-46D9-86D0-B644A40651BE}" srcOrd="3" destOrd="0" parTransId="{4E9A8666-B10C-4F01-93CF-5B0F4E960969}" sibTransId="{A18A8DAF-54F7-4910-965A-AA1A0C029ABF}"/>
    <dgm:cxn modelId="{C3B8D1F9-3BB8-4747-92CA-6EF8221C0C4E}" type="presOf" srcId="{B2697E87-BCDD-48E0-A50F-44885438DDD9}" destId="{F8CA685A-7F1A-4B49-9122-8C33E915F344}" srcOrd="0" destOrd="0" presId="urn:microsoft.com/office/officeart/2005/8/layout/cycle4"/>
    <dgm:cxn modelId="{B885FBFE-47F7-4132-A301-CD1272222D9B}" type="presOf" srcId="{B4B1DA92-FBF3-4BC0-BD28-10C3F43407F9}" destId="{59D3C64A-1DBF-4629-9F01-D4E84D2A4770}" srcOrd="0" destOrd="0" presId="urn:microsoft.com/office/officeart/2005/8/layout/cycle4"/>
    <dgm:cxn modelId="{9E3D0112-FB3D-49DE-9A0E-88C37413FCDD}" type="presParOf" srcId="{DE41B563-A194-4071-9217-5810D2FA73C2}" destId="{EEDA8105-45D4-46F2-B12A-5804EAA751FC}" srcOrd="0" destOrd="0" presId="urn:microsoft.com/office/officeart/2005/8/layout/cycle4"/>
    <dgm:cxn modelId="{0EA352B8-E73A-4461-8F67-5F271E96EF36}" type="presParOf" srcId="{EEDA8105-45D4-46F2-B12A-5804EAA751FC}" destId="{FD0EBC58-0FE1-46F6-9E01-F44EECA24761}" srcOrd="0" destOrd="0" presId="urn:microsoft.com/office/officeart/2005/8/layout/cycle4"/>
    <dgm:cxn modelId="{98DA0DA1-24E5-4C94-88AE-9A55118FF382}" type="presParOf" srcId="{DE41B563-A194-4071-9217-5810D2FA73C2}" destId="{95DDE88A-8D89-4B3D-B8D0-5993A3B64BEE}" srcOrd="1" destOrd="0" presId="urn:microsoft.com/office/officeart/2005/8/layout/cycle4"/>
    <dgm:cxn modelId="{31D9C6B4-A8C9-44FB-979F-553CCC7FC9BB}" type="presParOf" srcId="{95DDE88A-8D89-4B3D-B8D0-5993A3B64BEE}" destId="{F8CA685A-7F1A-4B49-9122-8C33E915F344}" srcOrd="0" destOrd="0" presId="urn:microsoft.com/office/officeart/2005/8/layout/cycle4"/>
    <dgm:cxn modelId="{7172BFD5-E001-4FA3-9871-7D2FEA4256E5}" type="presParOf" srcId="{95DDE88A-8D89-4B3D-B8D0-5993A3B64BEE}" destId="{82C99AAF-4040-48F9-B308-8BCB29842803}" srcOrd="1" destOrd="0" presId="urn:microsoft.com/office/officeart/2005/8/layout/cycle4"/>
    <dgm:cxn modelId="{59BADB93-DDD4-468F-BFB9-BEC087D4689B}" type="presParOf" srcId="{95DDE88A-8D89-4B3D-B8D0-5993A3B64BEE}" destId="{59D3C64A-1DBF-4629-9F01-D4E84D2A4770}" srcOrd="2" destOrd="0" presId="urn:microsoft.com/office/officeart/2005/8/layout/cycle4"/>
    <dgm:cxn modelId="{AAC4B6AC-D77D-4473-A8C0-8F0A29780D99}" type="presParOf" srcId="{95DDE88A-8D89-4B3D-B8D0-5993A3B64BEE}" destId="{C6FA7A2C-4149-42EE-B6B4-B6F98AF26E89}" srcOrd="3" destOrd="0" presId="urn:microsoft.com/office/officeart/2005/8/layout/cycle4"/>
    <dgm:cxn modelId="{42EFEB8E-8BA5-4775-8847-1787FFD91308}" type="presParOf" srcId="{95DDE88A-8D89-4B3D-B8D0-5993A3B64BEE}" destId="{44D33F5A-946D-47B7-A677-58525ABAA592}" srcOrd="4" destOrd="0" presId="urn:microsoft.com/office/officeart/2005/8/layout/cycle4"/>
    <dgm:cxn modelId="{A472E09B-9BCD-46D6-81E5-ABF8DB930F67}" type="presParOf" srcId="{DE41B563-A194-4071-9217-5810D2FA73C2}" destId="{5868A743-7516-436F-9F08-E2A784386831}" srcOrd="2" destOrd="0" presId="urn:microsoft.com/office/officeart/2005/8/layout/cycle4"/>
    <dgm:cxn modelId="{514E54E6-2429-43CF-B951-508B2BB4CDA9}" type="presParOf" srcId="{DE41B563-A194-4071-9217-5810D2FA73C2}" destId="{1A8E458A-066D-49D3-99EB-C2ED19EFAC7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A685A-7F1A-4B49-9122-8C33E915F344}">
      <dsp:nvSpPr>
        <dsp:cNvPr id="0" name=""/>
        <dsp:cNvSpPr/>
      </dsp:nvSpPr>
      <dsp:spPr>
        <a:xfrm>
          <a:off x="1680112" y="260249"/>
          <a:ext cx="2088351" cy="2088351"/>
        </a:xfrm>
        <a:prstGeom prst="pieWedge">
          <a:avLst/>
        </a:prstGeom>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 Living Roots</a:t>
          </a:r>
        </a:p>
      </dsp:txBody>
      <dsp:txXfrm>
        <a:off x="2291776" y="871913"/>
        <a:ext cx="1476687" cy="1476687"/>
      </dsp:txXfrm>
    </dsp:sp>
    <dsp:sp modelId="{82C99AAF-4040-48F9-B308-8BCB29842803}">
      <dsp:nvSpPr>
        <dsp:cNvPr id="0" name=""/>
        <dsp:cNvSpPr/>
      </dsp:nvSpPr>
      <dsp:spPr>
        <a:xfrm rot="5400000">
          <a:off x="3864923" y="260249"/>
          <a:ext cx="2088351" cy="2088351"/>
        </a:xfrm>
        <a:prstGeom prst="pieWedge">
          <a:avLst/>
        </a:prstGeom>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Minimize Disturbance</a:t>
          </a:r>
        </a:p>
      </dsp:txBody>
      <dsp:txXfrm rot="-5400000">
        <a:off x="3864923" y="871913"/>
        <a:ext cx="1476687" cy="1476687"/>
      </dsp:txXfrm>
    </dsp:sp>
    <dsp:sp modelId="{59D3C64A-1DBF-4629-9F01-D4E84D2A4770}">
      <dsp:nvSpPr>
        <dsp:cNvPr id="0" name=""/>
        <dsp:cNvSpPr/>
      </dsp:nvSpPr>
      <dsp:spPr>
        <a:xfrm rot="10800000">
          <a:off x="3864923" y="2445060"/>
          <a:ext cx="2088351" cy="2088351"/>
        </a:xfrm>
        <a:prstGeom prst="pieWedge">
          <a:avLst/>
        </a:prstGeom>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Maximize Soil Cover</a:t>
          </a:r>
        </a:p>
      </dsp:txBody>
      <dsp:txXfrm rot="10800000">
        <a:off x="3864923" y="2445060"/>
        <a:ext cx="1476687" cy="1476687"/>
      </dsp:txXfrm>
    </dsp:sp>
    <dsp:sp modelId="{C6FA7A2C-4149-42EE-B6B4-B6F98AF26E89}">
      <dsp:nvSpPr>
        <dsp:cNvPr id="0" name=""/>
        <dsp:cNvSpPr/>
      </dsp:nvSpPr>
      <dsp:spPr>
        <a:xfrm rot="16200000">
          <a:off x="1680112" y="2445060"/>
          <a:ext cx="2088351" cy="2088351"/>
        </a:xfrm>
        <a:prstGeom prst="pieWedg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a:t>
          </a:r>
        </a:p>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Biodiversity</a:t>
          </a:r>
        </a:p>
      </dsp:txBody>
      <dsp:txXfrm rot="5400000">
        <a:off x="2291776" y="2445060"/>
        <a:ext cx="1476687" cy="1476687"/>
      </dsp:txXfrm>
    </dsp:sp>
    <dsp:sp modelId="{5868A743-7516-436F-9F08-E2A784386831}">
      <dsp:nvSpPr>
        <dsp:cNvPr id="0" name=""/>
        <dsp:cNvSpPr/>
      </dsp:nvSpPr>
      <dsp:spPr>
        <a:xfrm>
          <a:off x="3456192" y="1962782"/>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8E458A-066D-49D3-99EB-C2ED19EFAC70}">
      <dsp:nvSpPr>
        <dsp:cNvPr id="0" name=""/>
        <dsp:cNvSpPr/>
      </dsp:nvSpPr>
      <dsp:spPr>
        <a:xfrm rot="10800000">
          <a:off x="3456192" y="2203931"/>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AA0513-F224-4289-A384-BBC2D53501CB}"/>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11B7A6FB-75D0-457A-9966-BF1E8FBCDFA6}" type="slidenum">
              <a:rPr lang="en-US" smtClean="0"/>
              <a:t>‹#›</a:t>
            </a:fld>
            <a:endParaRPr lang="en-US"/>
          </a:p>
        </p:txBody>
      </p:sp>
    </p:spTree>
    <p:extLst>
      <p:ext uri="{BB962C8B-B14F-4D97-AF65-F5344CB8AC3E}">
        <p14:creationId xmlns:p14="http://schemas.microsoft.com/office/powerpoint/2010/main" val="2283061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BF4CB4F-A777-4E75-8920-F44C9975E81D}" type="datetimeFigureOut">
              <a:rPr lang="en-US" smtClean="0"/>
              <a:t>1/12/2026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rma.usda.gov/Topics/Cover-Crops"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 crops are a practice to consider when you are looking to implement a SHMS and help meet the SH principles</a:t>
            </a:r>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3262265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11</a:t>
            </a:fld>
            <a:endParaRPr lang="en-US"/>
          </a:p>
        </p:txBody>
      </p:sp>
    </p:spTree>
    <p:extLst>
      <p:ext uri="{BB962C8B-B14F-4D97-AF65-F5344CB8AC3E}">
        <p14:creationId xmlns:p14="http://schemas.microsoft.com/office/powerpoint/2010/main" val="1189103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300" dirty="0">
                <a:solidFill>
                  <a:prstClr val="black"/>
                </a:solidFill>
              </a:rPr>
              <a:t>Growth Cycle- Perennial, Biennial, Annual?</a:t>
            </a:r>
          </a:p>
          <a:p>
            <a:r>
              <a:rPr lang="en-US" dirty="0"/>
              <a:t>Above ground- (erect, </a:t>
            </a:r>
            <a:r>
              <a:rPr lang="en-US" dirty="0" err="1"/>
              <a:t>viney</a:t>
            </a:r>
            <a:r>
              <a:rPr lang="en-US" dirty="0"/>
              <a:t>, spreading, single/multi-stemmed, height, leaf character)</a:t>
            </a:r>
            <a:endParaRPr lang="en-US" dirty="0">
              <a:cs typeface="Calibri"/>
            </a:endParaRPr>
          </a:p>
          <a:p>
            <a:r>
              <a:rPr lang="en-US" dirty="0"/>
              <a:t>Root architecture- (tap, fibrous, rhizomatous, depth)</a:t>
            </a:r>
            <a:endParaRPr lang="en-US" dirty="0">
              <a:cs typeface="Calibri"/>
            </a:endParaRPr>
          </a:p>
          <a:p>
            <a:r>
              <a:rPr lang="en-US" dirty="0"/>
              <a:t>Rate of growth- (also differs by growth stage i.e. seedling vigor)</a:t>
            </a:r>
            <a:endParaRPr lang="en-US" dirty="0">
              <a:cs typeface="Calibri"/>
            </a:endParaRPr>
          </a:p>
          <a:p>
            <a:r>
              <a:rPr lang="en-US" dirty="0"/>
              <a:t>Chemical composition- (allelopathy C:N ratio, root exudates) oats accumulate more N than triticale/  millets have no prussic acid compared to sorghum </a:t>
            </a:r>
            <a:r>
              <a:rPr lang="en-US" dirty="0" err="1"/>
              <a:t>sudangrass</a:t>
            </a:r>
            <a:r>
              <a:rPr lang="en-US" dirty="0"/>
              <a:t>.</a:t>
            </a:r>
            <a:endParaRPr lang="en-US" dirty="0">
              <a:cs typeface="Calibri"/>
            </a:endParaRPr>
          </a:p>
          <a:p>
            <a:r>
              <a:rPr lang="en-US" dirty="0"/>
              <a:t>Tolerance to stress- (drainage, pH, shade, low fertility)</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to flowering- (termination or self seeding issue) </a:t>
            </a:r>
            <a:r>
              <a:rPr lang="en-US" b="1" dirty="0"/>
              <a:t>caution Mustard and buckwheat species flower very quickly within 60 days.</a:t>
            </a:r>
            <a:endParaRPr lang="en-US" dirty="0"/>
          </a:p>
          <a:p>
            <a:r>
              <a:rPr lang="en-US" dirty="0"/>
              <a:t>Pest resistance or susceptibility </a:t>
            </a:r>
            <a:endParaRPr lang="en-US" dirty="0">
              <a:cs typeface="Calibri"/>
            </a:endParaRPr>
          </a:p>
          <a:p>
            <a:r>
              <a:rPr lang="en-US" dirty="0">
                <a:cs typeface="Calibri"/>
              </a:rPr>
              <a:t>Nutrient Dynamics: will it sequester nutrients? How much when will release occur?  what impact on following crop or will it provide nutrients? Legumes, brassicas that winter kill and release quickly</a:t>
            </a:r>
          </a:p>
          <a:p>
            <a:endParaRPr lang="en-US">
              <a:cs typeface="Calibri" panose="020F0502020204030204"/>
            </a:endParaRPr>
          </a:p>
        </p:txBody>
      </p:sp>
      <p:sp>
        <p:nvSpPr>
          <p:cNvPr id="4" name="Slide Number Placeholder 3"/>
          <p:cNvSpPr>
            <a:spLocks noGrp="1"/>
          </p:cNvSpPr>
          <p:nvPr>
            <p:ph type="sldNum" sz="quarter" idx="10"/>
          </p:nvPr>
        </p:nvSpPr>
        <p:spPr/>
        <p:txBody>
          <a:bodyPr/>
          <a:lstStyle/>
          <a:p>
            <a:fld id="{B199D7A9-1384-47A7-A3D6-DE2DFCFA0F07}" type="slidenum">
              <a:rPr lang="en-US" smtClean="0"/>
              <a:pPr/>
              <a:t>12</a:t>
            </a:fld>
            <a:endParaRPr lang="en-US"/>
          </a:p>
        </p:txBody>
      </p:sp>
    </p:spTree>
    <p:extLst>
      <p:ext uri="{BB962C8B-B14F-4D97-AF65-F5344CB8AC3E}">
        <p14:creationId xmlns:p14="http://schemas.microsoft.com/office/powerpoint/2010/main" val="4163709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47"/>
              </a:spcAft>
            </a:pPr>
            <a:r>
              <a:rPr lang="en-US" altLang="en-US">
                <a:latin typeface="Arial" panose="020B0604020202020204" pitchFamily="34" charset="0"/>
                <a:ea typeface="ＭＳ Ｐゴシック" panose="020B0600070205080204" pitchFamily="34" charset="-128"/>
              </a:rPr>
              <a:t>Understanding plant species growth stage and relationship to </a:t>
            </a:r>
            <a:r>
              <a:rPr lang="en-US" altLang="en-US" err="1">
                <a:latin typeface="Arial" panose="020B0604020202020204" pitchFamily="34" charset="0"/>
                <a:ea typeface="ＭＳ Ｐゴシック" panose="020B0600070205080204" pitchFamily="34" charset="-128"/>
              </a:rPr>
              <a:t>Carbon:Nitrogen</a:t>
            </a:r>
            <a:r>
              <a:rPr lang="en-US" altLang="en-US">
                <a:latin typeface="Arial" panose="020B0604020202020204" pitchFamily="34" charset="0"/>
                <a:ea typeface="ＭＳ Ｐゴシック" panose="020B0600070205080204" pitchFamily="34" charset="-128"/>
              </a:rPr>
              <a:t> is key to overall strategies  SEE HANDOUT C:N RATIO NRCS</a:t>
            </a:r>
          </a:p>
          <a:p>
            <a:pPr>
              <a:lnSpc>
                <a:spcPct val="105000"/>
              </a:lnSpc>
              <a:spcAft>
                <a:spcPts val="647"/>
              </a:spcAft>
            </a:pPr>
            <a:endParaRPr lang="en-US" altLang="en-US">
              <a:latin typeface="Arial" panose="020B0604020202020204" pitchFamily="34" charset="0"/>
              <a:ea typeface="ＭＳ Ｐゴシック" panose="020B0600070205080204" pitchFamily="34" charset="-128"/>
            </a:endParaRPr>
          </a:p>
          <a:p>
            <a:pPr>
              <a:lnSpc>
                <a:spcPct val="105000"/>
              </a:lnSpc>
              <a:spcAft>
                <a:spcPts val="647"/>
              </a:spcAft>
            </a:pPr>
            <a:r>
              <a:rPr lang="en-US" altLang="en-US">
                <a:latin typeface="Arial" panose="020B0604020202020204" pitchFamily="34" charset="0"/>
                <a:ea typeface="ＭＳ Ｐゴシック" panose="020B0600070205080204" pitchFamily="34" charset="-128"/>
              </a:rPr>
              <a:t>Review chart and discuss various situations.  Notice that Rye has varying C:N ration depending on when it is terminated.</a:t>
            </a:r>
          </a:p>
          <a:p>
            <a:pPr>
              <a:lnSpc>
                <a:spcPct val="105000"/>
              </a:lnSpc>
              <a:spcAft>
                <a:spcPts val="647"/>
              </a:spcAft>
            </a:pPr>
            <a:r>
              <a:rPr lang="en-US" altLang="en-US">
                <a:latin typeface="Arial" panose="020B0604020202020204" pitchFamily="34" charset="0"/>
                <a:ea typeface="ＭＳ Ｐゴシック" panose="020B0600070205080204" pitchFamily="34" charset="-128"/>
              </a:rPr>
              <a:t>Low C:N ration plants breakdown quickly, discuss the advantages and disadvantages of this, </a:t>
            </a:r>
          </a:p>
          <a:p>
            <a:endParaRPr lang="en-US"/>
          </a:p>
        </p:txBody>
      </p:sp>
      <p:sp>
        <p:nvSpPr>
          <p:cNvPr id="4" name="Slide Number Placeholder 3"/>
          <p:cNvSpPr>
            <a:spLocks noGrp="1"/>
          </p:cNvSpPr>
          <p:nvPr>
            <p:ph type="sldNum" sz="quarter" idx="10"/>
          </p:nvPr>
        </p:nvSpPr>
        <p:spPr/>
        <p:txBody>
          <a:bodyPr/>
          <a:lstStyle/>
          <a:p>
            <a:fld id="{AF5BB9FA-BAC6-4233-ADEF-5D1BA77A12D6}" type="slidenum">
              <a:rPr lang="en-US" smtClean="0"/>
              <a:t>14</a:t>
            </a:fld>
            <a:endParaRPr lang="en-US"/>
          </a:p>
        </p:txBody>
      </p:sp>
    </p:spTree>
    <p:extLst>
      <p:ext uri="{BB962C8B-B14F-4D97-AF65-F5344CB8AC3E}">
        <p14:creationId xmlns:p14="http://schemas.microsoft.com/office/powerpoint/2010/main" val="1826260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only a small</a:t>
            </a:r>
            <a:r>
              <a:rPr lang="en-US" baseline="0"/>
              <a:t> part of the process but I think it gives you a basic idea of how life, death and mineralization works in that Rhizosphere. </a:t>
            </a:r>
          </a:p>
          <a:p>
            <a:r>
              <a:rPr lang="en-US" baseline="0"/>
              <a:t>Everything is made up of differing amounts of carbon and nitrogen. C/N ratios vary between specie but generally Bacteria have a lower C/N ratio than a Nematode.</a:t>
            </a:r>
          </a:p>
          <a:p>
            <a:r>
              <a:rPr lang="en-US" baseline="0"/>
              <a:t>Bacteria are around 5:1 and a Nematode, which eats the bacteria, is 10:1.  A Nematode will need to eat two Bacteria to get 10 units of Carbon but it only needs one of the Nitrogen units, so he excretes the extra into the soil in  a form that a plant can very readily take up.  That is exactly what we want to happen as long as there is a plant there to take up that Nitrogen. </a:t>
            </a:r>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15</a:t>
            </a:fld>
            <a:endParaRPr lang="en-US"/>
          </a:p>
        </p:txBody>
      </p:sp>
    </p:spTree>
    <p:extLst>
      <p:ext uri="{BB962C8B-B14F-4D97-AF65-F5344CB8AC3E}">
        <p14:creationId xmlns:p14="http://schemas.microsoft.com/office/powerpoint/2010/main" val="2426235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only a small</a:t>
            </a:r>
            <a:r>
              <a:rPr lang="en-US" baseline="0"/>
              <a:t> part of the process but I think it gives you a basic idea of how life, death and mineralization works in that Rhizosphere. </a:t>
            </a:r>
          </a:p>
          <a:p>
            <a:r>
              <a:rPr lang="en-US" baseline="0"/>
              <a:t>Everything is made up of differing amounts of carbon and nitrogen. C/N ratios vary between specie but generally Bacteria have a lower C/N ratio than a Nematode.</a:t>
            </a:r>
          </a:p>
          <a:p>
            <a:r>
              <a:rPr lang="en-US" baseline="0"/>
              <a:t>Bacteria are around 5:1 and a Nematode, which eats the bacteria, is 10:1.  A Nematode will need to eat two Bacteria to get 10 units of Carbon but it only needs one of the Nitrogen units, so he excretes the extra into the soil in  a form that a plant can very readily take up.  That is exactly what we want to happen as long as there is a plant there to take up that Nitrogen. </a:t>
            </a:r>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16</a:t>
            </a:fld>
            <a:endParaRPr lang="en-US"/>
          </a:p>
        </p:txBody>
      </p:sp>
    </p:spTree>
    <p:extLst>
      <p:ext uri="{BB962C8B-B14F-4D97-AF65-F5344CB8AC3E}">
        <p14:creationId xmlns:p14="http://schemas.microsoft.com/office/powerpoint/2010/main" val="3173251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only a small</a:t>
            </a:r>
            <a:r>
              <a:rPr lang="en-US" baseline="0"/>
              <a:t> part of the process but I think it gives you a basic idea of how life, death and mineralization works in that Rhizosphere. </a:t>
            </a:r>
          </a:p>
          <a:p>
            <a:r>
              <a:rPr lang="en-US" baseline="0"/>
              <a:t>Everything is made up of differing amounts of carbon and nitrogen. C/N ratios vary between specie but generally Bacteria have a lower C/N ratio than a Nematode.</a:t>
            </a:r>
          </a:p>
          <a:p>
            <a:r>
              <a:rPr lang="en-US" baseline="0"/>
              <a:t>Bacteria are around 5:1 and a Nematode, which eats the bacteria, is 10:1.  A Nematode will need to eat two Bacteria to get 10 units of Carbon but it only needs one of the Nitrogen units, so he excretes the extra into the soil in  a form that a plant can very readily take up.  That is exactly what we want to happen as long as there is a plant there to take up that Nitrogen. </a:t>
            </a:r>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16</a:t>
            </a:fld>
            <a:endParaRPr lang="en-US"/>
          </a:p>
        </p:txBody>
      </p:sp>
    </p:spTree>
    <p:extLst>
      <p:ext uri="{BB962C8B-B14F-4D97-AF65-F5344CB8AC3E}">
        <p14:creationId xmlns:p14="http://schemas.microsoft.com/office/powerpoint/2010/main" val="3097909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only a small</a:t>
            </a:r>
            <a:r>
              <a:rPr lang="en-US" baseline="0"/>
              <a:t> part of the process but I think it gives you a basic idea of how life, death and mineralization works in that Rhizosphere. </a:t>
            </a:r>
          </a:p>
          <a:p>
            <a:r>
              <a:rPr lang="en-US" baseline="0"/>
              <a:t>Everything is made up of differing amounts of carbon and nitrogen. C/N ratios vary between specie but generally Bacteria have a lower C/N ratio than a Nematode.</a:t>
            </a:r>
          </a:p>
          <a:p>
            <a:r>
              <a:rPr lang="en-US" baseline="0"/>
              <a:t>Bacteria are around 5:1 and a Nematode, which eats the bacteria, is 10:1.  A Nematode will need to eat two Bacteria to get 10 units of Carbon but it only needs one of the Nitrogen units, so he excretes the extra into the soil in  a form that a plant can very readily take up.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a:t>Plant available N, exactly what we want… right???</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a:t>If this biological Mineralization process occurs in the soil under this green and growing plant it will likely be picked right up by the plant.</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a:t>Where does it go if there is not a plant growing at that time???</a:t>
            </a:r>
            <a:endParaRPr lang="en-US"/>
          </a:p>
          <a:p>
            <a:endParaRPr lang="en-US" baseline="0"/>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17</a:t>
            </a:fld>
            <a:endParaRPr lang="en-US"/>
          </a:p>
        </p:txBody>
      </p:sp>
    </p:spTree>
    <p:extLst>
      <p:ext uri="{BB962C8B-B14F-4D97-AF65-F5344CB8AC3E}">
        <p14:creationId xmlns:p14="http://schemas.microsoft.com/office/powerpoint/2010/main" val="2773560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panose="020B0604020202020204" pitchFamily="34" charset="0"/>
                <a:ea typeface="MS PGothic" panose="020B0600070205080204" pitchFamily="34" charset="-128"/>
              </a:defRPr>
            </a:lvl1pPr>
            <a:lvl2pPr marL="757066" indent="-291179" eaLnBrk="0" hangingPunct="0">
              <a:defRPr sz="2400" b="1">
                <a:solidFill>
                  <a:schemeClr val="tx1"/>
                </a:solidFill>
                <a:latin typeface="Arial" panose="020B0604020202020204" pitchFamily="34" charset="0"/>
                <a:ea typeface="MS PGothic" panose="020B0600070205080204" pitchFamily="34" charset="-128"/>
              </a:defRPr>
            </a:lvl2pPr>
            <a:lvl3pPr marL="1164717" indent="-232943" eaLnBrk="0" hangingPunct="0">
              <a:defRPr sz="2400" b="1">
                <a:solidFill>
                  <a:schemeClr val="tx1"/>
                </a:solidFill>
                <a:latin typeface="Arial" panose="020B0604020202020204" pitchFamily="34" charset="0"/>
                <a:ea typeface="MS PGothic" panose="020B0600070205080204" pitchFamily="34" charset="-128"/>
              </a:defRPr>
            </a:lvl3pPr>
            <a:lvl4pPr marL="1630604" indent="-232943" eaLnBrk="0" hangingPunct="0">
              <a:defRPr sz="2400" b="1">
                <a:solidFill>
                  <a:schemeClr val="tx1"/>
                </a:solidFill>
                <a:latin typeface="Arial" panose="020B0604020202020204" pitchFamily="34" charset="0"/>
                <a:ea typeface="MS PGothic" panose="020B0600070205080204" pitchFamily="34" charset="-128"/>
              </a:defRPr>
            </a:lvl4pPr>
            <a:lvl5pPr marL="2096491" indent="-232943" eaLnBrk="0" hangingPunct="0">
              <a:defRPr sz="2400" b="1">
                <a:solidFill>
                  <a:schemeClr val="tx1"/>
                </a:solidFill>
                <a:latin typeface="Arial" panose="020B0604020202020204" pitchFamily="34" charset="0"/>
                <a:ea typeface="MS PGothic" panose="020B0600070205080204" pitchFamily="34" charset="-128"/>
              </a:defRPr>
            </a:lvl5pPr>
            <a:lvl6pPr marL="2562377" indent="-232943"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3028264" indent="-232943"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94151" indent="-232943"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960038" indent="-232943"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eaLnBrk="1" hangingPunct="1"/>
            <a:fld id="{6784C8E1-3F74-4130-86F4-919CFA3447D3}" type="slidenum">
              <a:rPr lang="en-US" altLang="en-US" sz="1200" b="0">
                <a:solidFill>
                  <a:srgbClr val="000000"/>
                </a:solidFill>
              </a:rPr>
              <a:pPr eaLnBrk="1" hangingPunct="1"/>
              <a:t>18</a:t>
            </a:fld>
            <a:endParaRPr lang="en-US" altLang="en-US" sz="1200" b="0">
              <a:solidFill>
                <a:srgbClr val="000000"/>
              </a:solidFill>
            </a:endParaRPr>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leads to the next</a:t>
            </a:r>
          </a:p>
        </p:txBody>
      </p:sp>
    </p:spTree>
    <p:extLst>
      <p:ext uri="{BB962C8B-B14F-4D97-AF65-F5344CB8AC3E}">
        <p14:creationId xmlns:p14="http://schemas.microsoft.com/office/powerpoint/2010/main" val="639755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what if you are planting</a:t>
            </a:r>
            <a:r>
              <a:rPr lang="en-US" baseline="0" dirty="0"/>
              <a:t>  a cereal?  Do you want all your N tied up?</a:t>
            </a:r>
            <a:endParaRPr lang="en-US" dirty="0"/>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19</a:t>
            </a:fld>
            <a:endParaRPr lang="en-US"/>
          </a:p>
        </p:txBody>
      </p:sp>
    </p:spTree>
    <p:extLst>
      <p:ext uri="{BB962C8B-B14F-4D97-AF65-F5344CB8AC3E}">
        <p14:creationId xmlns:p14="http://schemas.microsoft.com/office/powerpoint/2010/main" val="1892679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only a small</a:t>
            </a:r>
            <a:r>
              <a:rPr lang="en-US" baseline="0"/>
              <a:t> part of the process but I think it gives you a basic idea of how life, death and mineralization works in that Rhizosphere. </a:t>
            </a:r>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20</a:t>
            </a:fld>
            <a:endParaRPr lang="en-US"/>
          </a:p>
        </p:txBody>
      </p:sp>
    </p:spTree>
    <p:extLst>
      <p:ext uri="{BB962C8B-B14F-4D97-AF65-F5344CB8AC3E}">
        <p14:creationId xmlns:p14="http://schemas.microsoft.com/office/powerpoint/2010/main" val="405749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Planting/termination methods, the importance of recognizing life history traits, such as phenology/reproductive strategies, growth patterns, moisture requirements and how that’s management is key to understanding how and where cover crops fit within rotation and how to make sure we are mitigating the risks that may be associated with adding a cover crop into a production agriculture system where they might not have been before.</a:t>
            </a:r>
          </a:p>
          <a:p>
            <a:endParaRPr lang="en-US"/>
          </a:p>
          <a:p>
            <a:r>
              <a:rPr lang="en-US" dirty="0"/>
              <a:t>Picture: oats, cow peas, field peas, sunflowers</a:t>
            </a:r>
          </a:p>
        </p:txBody>
      </p:sp>
      <p:sp>
        <p:nvSpPr>
          <p:cNvPr id="4" name="Slide Number Placeholder 3"/>
          <p:cNvSpPr>
            <a:spLocks noGrp="1"/>
          </p:cNvSpPr>
          <p:nvPr>
            <p:ph type="sldNum" sz="quarter" idx="5"/>
          </p:nvPr>
        </p:nvSpPr>
        <p:spPr/>
        <p:txBody>
          <a:bodyPr/>
          <a:lstStyle/>
          <a:p>
            <a:fld id="{D8BD3564-BA70-487D-809A-030C0B32E9FE}" type="slidenum">
              <a:rPr lang="en-US" smtClean="0"/>
              <a:t>3</a:t>
            </a:fld>
            <a:endParaRPr lang="en-US"/>
          </a:p>
        </p:txBody>
      </p:sp>
    </p:spTree>
    <p:extLst>
      <p:ext uri="{BB962C8B-B14F-4D97-AF65-F5344CB8AC3E}">
        <p14:creationId xmlns:p14="http://schemas.microsoft.com/office/powerpoint/2010/main" val="426429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scenario the microbe take his five carbons and his one nitrogen but there is a lot of carbon left over.  So if we exponentially multiply this out over billions of microbes they will get their carbon but the N is gone so they start working on the Nitrogen in the soil and your cereal that comes up in this residue will be starved for N.  Therefore you need to either feed additional N or you need to plant a lower C:N ratio cover or a combination of the two.  In the case of Organic when you turn the green under you have a quick food source available for microbes and this process is sped up.  You have excited the microbes by adding O2 in the soil and gave them a food source so you need something that will feed that system N asap. I.E. composted manure fish emulsion etc.</a:t>
            </a:r>
            <a:endParaRPr lang="en-US" baseline="0" dirty="0"/>
          </a:p>
        </p:txBody>
      </p:sp>
      <p:sp>
        <p:nvSpPr>
          <p:cNvPr id="4" name="Slide Number Placeholder 3"/>
          <p:cNvSpPr>
            <a:spLocks noGrp="1"/>
          </p:cNvSpPr>
          <p:nvPr>
            <p:ph type="sldNum" sz="quarter" idx="10"/>
          </p:nvPr>
        </p:nvSpPr>
        <p:spPr/>
        <p:txBody>
          <a:bodyPr/>
          <a:lstStyle/>
          <a:p>
            <a:pPr>
              <a:defRPr/>
            </a:pPr>
            <a:fld id="{91568419-CBD6-4EDC-93FE-009599424EFF}" type="slidenum">
              <a:rPr lang="en-US" smtClean="0"/>
              <a:pPr>
                <a:defRPr/>
              </a:pPr>
              <a:t>21</a:t>
            </a:fld>
            <a:endParaRPr lang="en-US"/>
          </a:p>
        </p:txBody>
      </p:sp>
    </p:spTree>
    <p:extLst>
      <p:ext uri="{BB962C8B-B14F-4D97-AF65-F5344CB8AC3E}">
        <p14:creationId xmlns:p14="http://schemas.microsoft.com/office/powerpoint/2010/main" val="1359273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Nature and properties of soils caption:  Changes in microbial</a:t>
            </a:r>
            <a:r>
              <a:rPr lang="en-US" baseline="0" dirty="0"/>
              <a:t> activity in soluble nitrogen level and residual </a:t>
            </a:r>
            <a:r>
              <a:rPr lang="en-US" baseline="0" dirty="0" err="1"/>
              <a:t>c/n</a:t>
            </a:r>
            <a:r>
              <a:rPr lang="en-US" baseline="0" dirty="0"/>
              <a:t> ratio following the addition of either high (upper figure, think corn stover or mature small grains) or low (lower figure, think legumes or other forbs) </a:t>
            </a:r>
            <a:r>
              <a:rPr lang="en-US" baseline="0" dirty="0" err="1"/>
              <a:t>c/n</a:t>
            </a:r>
            <a:r>
              <a:rPr lang="en-US" baseline="0" dirty="0"/>
              <a:t> ratio organic materials,.  Where the </a:t>
            </a:r>
            <a:r>
              <a:rPr lang="en-US" baseline="0" dirty="0" err="1"/>
              <a:t>c/n</a:t>
            </a:r>
            <a:r>
              <a:rPr lang="en-US" baseline="0" dirty="0"/>
              <a:t> ratio of added  residue is above 25, microbes digesting the residues must supplement the nitrogen contained in the residues with soluble nitrogen from the soil.  During the resulting nitrate depression period, competition between higher plants and microbes would be sever enough to cause nitrogen deficiency in the plants.  Note that in both case soluble N in the soil ultimately increase from its original level once the decomposition process has run its course.  The trends shown are for soils with out growing plants, which if present, would continually remove a portion of the soluble nitrogen as soon as it is released.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What this shows is when you plant cereal rye in the upper part you end up with a time period of low soil nitrogen due to microbial scavenging to break down the residue.  After the plant starts to break down further there is a </a:t>
            </a:r>
            <a:r>
              <a:rPr lang="en-US" baseline="0" dirty="0" err="1"/>
              <a:t>realase</a:t>
            </a:r>
            <a:r>
              <a:rPr lang="en-US" baseline="0" dirty="0"/>
              <a:t> of organic nitrogen back to the soil which will feed the crop from a timing standpoint for CR it is </a:t>
            </a:r>
            <a:r>
              <a:rPr lang="en-US" baseline="0" dirty="0" err="1"/>
              <a:t>abour</a:t>
            </a:r>
            <a:r>
              <a:rPr lang="en-US" baseline="0" dirty="0"/>
              <a:t> 12-14 weeks.  Think of the lifecycle of a crop plant that is usually in corn and beans when they are flowering and N demand is even higher.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When you have a legume cover is planted you end up with a larger soil pool of N.  This is why it is important to think of planting cereals or corn after a legume so they can use the organic nitrogen provided.  </a:t>
            </a:r>
            <a:endParaRPr lang="en-US" dirty="0"/>
          </a:p>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22</a:t>
            </a:fld>
            <a:endParaRPr lang="en-US"/>
          </a:p>
        </p:txBody>
      </p:sp>
    </p:spTree>
    <p:extLst>
      <p:ext uri="{BB962C8B-B14F-4D97-AF65-F5344CB8AC3E}">
        <p14:creationId xmlns:p14="http://schemas.microsoft.com/office/powerpoint/2010/main" val="578482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OAT FOR NEXT SLIDE as and example.</a:t>
            </a:r>
          </a:p>
          <a:p>
            <a:endParaRPr lang="en-US" dirty="0"/>
          </a:p>
          <a:p>
            <a:r>
              <a:rPr lang="en-US" dirty="0"/>
              <a:t>Show cover crop periodic table,</a:t>
            </a:r>
            <a:r>
              <a:rPr lang="en-US" baseline="0" dirty="0"/>
              <a:t> at USDA –ARS website,  You can download the chart onto your lap top and review document on the screen</a:t>
            </a:r>
          </a:p>
          <a:p>
            <a:endParaRPr lang="en-US" baseline="0" dirty="0"/>
          </a:p>
          <a:p>
            <a:r>
              <a:rPr lang="en-US" b="1" baseline="0" dirty="0"/>
              <a:t>Are all these species practical for cover crop use in your area?  (carrot, peanut, beet, chard, spinach)  are seed commercially available?</a:t>
            </a:r>
          </a:p>
          <a:p>
            <a:endParaRPr lang="en-US" baseline="0" dirty="0"/>
          </a:p>
          <a:p>
            <a:r>
              <a:rPr lang="en-US" baseline="0" dirty="0"/>
              <a:t>It is likely that all these species listed in the chart are actual commodity crops somewhere in the world. </a:t>
            </a:r>
          </a:p>
          <a:p>
            <a:endParaRPr lang="en-US" baseline="0" dirty="0"/>
          </a:p>
          <a:p>
            <a:r>
              <a:rPr lang="en-US" baseline="0" dirty="0"/>
              <a:t>Presenters could substitute or add additional cover crop planning resources</a:t>
            </a:r>
          </a:p>
          <a:p>
            <a:endParaRPr lang="en-US" baseline="0" dirty="0"/>
          </a:p>
        </p:txBody>
      </p:sp>
      <p:sp>
        <p:nvSpPr>
          <p:cNvPr id="4" name="Slide Number Placeholder 3"/>
          <p:cNvSpPr>
            <a:spLocks noGrp="1"/>
          </p:cNvSpPr>
          <p:nvPr>
            <p:ph type="sldNum" sz="quarter" idx="10"/>
          </p:nvPr>
        </p:nvSpPr>
        <p:spPr/>
        <p:txBody>
          <a:bodyPr/>
          <a:lstStyle/>
          <a:p>
            <a:fld id="{027A1BD4-1506-4713-B74A-9F76B5550216}" type="slidenum">
              <a:rPr lang="en-US" smtClean="0"/>
              <a:t>23</a:t>
            </a:fld>
            <a:endParaRPr lang="en-US"/>
          </a:p>
        </p:txBody>
      </p:sp>
    </p:spTree>
    <p:extLst>
      <p:ext uri="{BB962C8B-B14F-4D97-AF65-F5344CB8AC3E}">
        <p14:creationId xmlns:p14="http://schemas.microsoft.com/office/powerpoint/2010/main" val="2184257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is an example of using the ARS Cover Crop Chart: </a:t>
            </a:r>
            <a:r>
              <a:rPr lang="en-US" dirty="0"/>
              <a:t>Click on Oats it brings you to this slide that has a brief outline  some other helpful characteristics that could help you understand how it may or may not achieve your client’s objectives and address any identified RCs.</a:t>
            </a:r>
          </a:p>
        </p:txBody>
      </p:sp>
      <p:sp>
        <p:nvSpPr>
          <p:cNvPr id="4" name="Slide Number Placeholder 3"/>
          <p:cNvSpPr>
            <a:spLocks noGrp="1"/>
          </p:cNvSpPr>
          <p:nvPr>
            <p:ph type="sldNum" sz="quarter" idx="5"/>
          </p:nvPr>
        </p:nvSpPr>
        <p:spPr/>
        <p:txBody>
          <a:bodyPr/>
          <a:lstStyle/>
          <a:p>
            <a:fld id="{D8BD3564-BA70-487D-809A-030C0B32E9FE}" type="slidenum">
              <a:rPr lang="en-US" smtClean="0"/>
              <a:t>24</a:t>
            </a:fld>
            <a:endParaRPr lang="en-US"/>
          </a:p>
        </p:txBody>
      </p:sp>
    </p:spTree>
    <p:extLst>
      <p:ext uri="{BB962C8B-B14F-4D97-AF65-F5344CB8AC3E}">
        <p14:creationId xmlns:p14="http://schemas.microsoft.com/office/powerpoint/2010/main" val="2818352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say there are only 4 functional groups, we broke them out into 6 to point out the cover crops that have potential to produce nitrogen i.e. </a:t>
            </a:r>
            <a:r>
              <a:rPr lang="en-US"/>
              <a:t>legumes. </a:t>
            </a:r>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25</a:t>
            </a:fld>
            <a:endParaRPr lang="en-US"/>
          </a:p>
        </p:txBody>
      </p:sp>
    </p:spTree>
    <p:extLst>
      <p:ext uri="{BB962C8B-B14F-4D97-AF65-F5344CB8AC3E}">
        <p14:creationId xmlns:p14="http://schemas.microsoft.com/office/powerpoint/2010/main" val="3767640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planting windows niches and potential advantages or management actions.</a:t>
            </a:r>
          </a:p>
          <a:p>
            <a:endParaRPr lang="en-US" b="1" dirty="0">
              <a:cs typeface="Calibri"/>
            </a:endParaRPr>
          </a:p>
          <a:p>
            <a:r>
              <a:rPr lang="en-US" b="1" dirty="0"/>
              <a:t>Annual Ryegrass </a:t>
            </a:r>
            <a:r>
              <a:rPr lang="en-US" b="0" i="0" u="none" strike="noStrike" dirty="0">
                <a:solidFill>
                  <a:srgbClr val="000000"/>
                </a:solidFill>
                <a:effectLst/>
                <a:highlight>
                  <a:srgbClr val="EDEBE9"/>
                </a:highlight>
                <a:latin typeface="Calibri" panose="020F0502020204030204" pitchFamily="34" charset="0"/>
              </a:rPr>
              <a:t>Annual Rye Grass has several desirable traits which include: Ability to germinate in very cold temperatures and grow root mass during most of the winter months even when below the freezing level. Studies have shown that the root exudes have chemical compounds that will help weaken fragipans allowing its roots to penetrate. This leaves root channels that subsequent plant roots can make use of. It also has good forgeability and can produce several pounds of dry matter. The seed is light so it is well suited for drone applications and does well being </a:t>
            </a:r>
            <a:r>
              <a:rPr lang="en-US" b="0" i="0" u="none" strike="noStrike" dirty="0" err="1">
                <a:solidFill>
                  <a:srgbClr val="000000"/>
                </a:solidFill>
                <a:effectLst/>
                <a:highlight>
                  <a:srgbClr val="EDEBE9"/>
                </a:highlight>
                <a:latin typeface="Calibri" panose="020F0502020204030204" pitchFamily="34" charset="0"/>
              </a:rPr>
              <a:t>broadcast.There</a:t>
            </a:r>
            <a:r>
              <a:rPr lang="en-US" b="0" i="0" u="none" strike="noStrike" dirty="0">
                <a:solidFill>
                  <a:srgbClr val="000000"/>
                </a:solidFill>
                <a:effectLst/>
                <a:highlight>
                  <a:srgbClr val="EDEBE9"/>
                </a:highlight>
                <a:latin typeface="Calibri" panose="020F0502020204030204" pitchFamily="34" charset="0"/>
              </a:rPr>
              <a:t> are some cautions to be aware of as well: Annual Rye Grass can be difficult to terminate if not done correctly and timely. When broadcasting it can drift out of the area of intention. It can also reseed itself if allowed to mature. It can also contaminate cash crops such as wheat or other small seed crops and be difficult to clean out.</a:t>
            </a:r>
            <a:endParaRPr lang="en-US" b="1" dirty="0">
              <a:cs typeface="Calibri"/>
            </a:endParaRPr>
          </a:p>
          <a:p>
            <a:endParaRPr lang="en-US" dirty="0"/>
          </a:p>
          <a:p>
            <a:r>
              <a:rPr lang="en-US" b="1" dirty="0"/>
              <a:t>Cereal Rye</a:t>
            </a:r>
            <a:r>
              <a:rPr lang="en-US" dirty="0"/>
              <a:t>:  A cool season upright winter annual that is considered the gateway cover crop, many plant this as their first cover in the fall.  Has a tendency to use moderate to high amounts of water, has many different </a:t>
            </a:r>
            <a:r>
              <a:rPr lang="en-US" dirty="0" err="1"/>
              <a:t>varities</a:t>
            </a:r>
            <a:r>
              <a:rPr lang="en-US" dirty="0"/>
              <a:t> that have very different growth heights in different areas of the US.  IT is considered a great nitrogen scavenger, hence it may cause issues planted before corn, and makes associations with AMF. Good tolerance to saline soils.  Good rooting depth</a:t>
            </a:r>
          </a:p>
          <a:p>
            <a:endParaRPr lang="en-US" dirty="0"/>
          </a:p>
          <a:p>
            <a:r>
              <a:rPr lang="en-US" b="1" dirty="0"/>
              <a:t>Barley:</a:t>
            </a:r>
            <a:r>
              <a:rPr lang="en-US" dirty="0"/>
              <a:t>  A cool season upright winter annual or spring annual depending upon variety.  In some places winter barley may not overwinter.  A very low water using crop or cover crop, has good tolerance for saline soils.  Can scavenge N from soil.  Makes association with AMF. Has very long awns so look for </a:t>
            </a:r>
            <a:r>
              <a:rPr lang="en-US" dirty="0" err="1"/>
              <a:t>awnless</a:t>
            </a:r>
            <a:r>
              <a:rPr lang="en-US" dirty="0"/>
              <a:t> varieties for grazing.  </a:t>
            </a:r>
          </a:p>
          <a:p>
            <a:endParaRPr lang="en-US" dirty="0"/>
          </a:p>
          <a:p>
            <a:r>
              <a:rPr lang="en-US" b="1" dirty="0"/>
              <a:t>Oats</a:t>
            </a:r>
            <a:r>
              <a:rPr lang="en-US" dirty="0"/>
              <a:t>:  A cool season spring planted cereal.  Has good nitrogen scavenging ability, High mycorrhizal association. Medium water use. Fair tolerance to saline soils.   </a:t>
            </a:r>
          </a:p>
          <a:p>
            <a:endParaRPr lang="en-US" dirty="0"/>
          </a:p>
          <a:p>
            <a:r>
              <a:rPr lang="en-US" b="1" dirty="0"/>
              <a:t> Wheat</a:t>
            </a:r>
            <a:r>
              <a:rPr lang="en-US" dirty="0"/>
              <a:t>:  There are spring varieties and winter.  Older varieties of wheat are more beneficial from a biomass standpoint then new varieties or </a:t>
            </a:r>
            <a:r>
              <a:rPr lang="en-US" dirty="0" err="1"/>
              <a:t>traited</a:t>
            </a:r>
            <a:r>
              <a:rPr lang="en-US" dirty="0"/>
              <a:t> varieties they have significantly less biomass.  Rooting depth is low to moderate depends on variety.  Medium water user, has very good ability to scavenge nitrogen.  Benefits from making a AMF association.  For some it is a good alternative to cereal rye due to availability issues and inability to plant due to state constraints, see cautions slide.  Fair salinity tolerance</a:t>
            </a:r>
          </a:p>
          <a:p>
            <a:endParaRPr lang="en-US" dirty="0"/>
          </a:p>
          <a:p>
            <a:r>
              <a:rPr lang="en-US" b="1" dirty="0"/>
              <a:t>Triticale:</a:t>
            </a:r>
            <a:r>
              <a:rPr lang="en-US" dirty="0"/>
              <a:t>  Cross between wheat and cereal rye,  so it is a good choice in seed wheat country as it is not seen as an issue of being an intolerable weed if left to go to seed.  IT is a high water using cover crop.  Has Good tolerance to saline soils and makes associations with AMF.  Usually </a:t>
            </a:r>
            <a:r>
              <a:rPr lang="en-US" dirty="0" err="1"/>
              <a:t>awnless</a:t>
            </a:r>
            <a:r>
              <a:rPr lang="en-US" dirty="0"/>
              <a:t> so decent for grazing.  </a:t>
            </a:r>
          </a:p>
        </p:txBody>
      </p:sp>
      <p:sp>
        <p:nvSpPr>
          <p:cNvPr id="4" name="Slide Number Placeholder 3"/>
          <p:cNvSpPr>
            <a:spLocks noGrp="1"/>
          </p:cNvSpPr>
          <p:nvPr>
            <p:ph type="sldNum" sz="quarter" idx="10"/>
          </p:nvPr>
        </p:nvSpPr>
        <p:spPr/>
        <p:txBody>
          <a:bodyPr/>
          <a:lstStyle/>
          <a:p>
            <a:fld id="{027A1BD4-1506-4713-B74A-9F76B5550216}" type="slidenum">
              <a:rPr lang="en-US" smtClean="0"/>
              <a:t>26</a:t>
            </a:fld>
            <a:endParaRPr lang="en-US"/>
          </a:p>
        </p:txBody>
      </p:sp>
    </p:spTree>
    <p:extLst>
      <p:ext uri="{BB962C8B-B14F-4D97-AF65-F5344CB8AC3E}">
        <p14:creationId xmlns:p14="http://schemas.microsoft.com/office/powerpoint/2010/main" val="60956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Discuss planting windows niches and potential advantages or management actions.  I did not include seeding rates since they vary by state for all species. </a:t>
            </a:r>
          </a:p>
          <a:p>
            <a:endParaRPr lang="en-US" dirty="0"/>
          </a:p>
          <a:p>
            <a:r>
              <a:rPr lang="en-US" dirty="0"/>
              <a:t>Brown</a:t>
            </a:r>
            <a:r>
              <a:rPr lang="en-US" baseline="0" dirty="0"/>
              <a:t> mid rib types are favorites of pearl millet, forage sorghum and SXS  for those that implement grazing into the farm system.  Better digestibility.  Also dwarf types which may be good in mixes with cool season species.  </a:t>
            </a:r>
          </a:p>
          <a:p>
            <a:endParaRPr lang="en-US" baseline="0" dirty="0"/>
          </a:p>
          <a:p>
            <a:r>
              <a:rPr lang="en-US" b="1" baseline="0" dirty="0"/>
              <a:t>Pearl millet: </a:t>
            </a:r>
            <a:r>
              <a:rPr lang="en-US" dirty="0"/>
              <a:t>is a tall summer annual bunchgrass. Pearl millet is well adapted to sandy and/or infertile soils. Although requires residual N for biomass growth. Long lasting residue the following spring after winterkilling.</a:t>
            </a:r>
            <a:endParaRPr lang="en-US" baseline="0" dirty="0"/>
          </a:p>
          <a:p>
            <a:endParaRPr lang="en-US" baseline="0" dirty="0"/>
          </a:p>
          <a:p>
            <a:r>
              <a:rPr lang="en-US" b="1" dirty="0"/>
              <a:t>Sorghum-</a:t>
            </a:r>
            <a:r>
              <a:rPr lang="en-US" b="1" dirty="0" err="1"/>
              <a:t>sudangrass</a:t>
            </a:r>
            <a:r>
              <a:rPr lang="en-US" b="1" dirty="0"/>
              <a:t>:</a:t>
            </a:r>
            <a:r>
              <a:rPr lang="en-US" dirty="0"/>
              <a:t> is a cross between forage or grain sorghum and </a:t>
            </a:r>
            <a:r>
              <a:rPr lang="en-US" dirty="0" err="1"/>
              <a:t>sudangrass</a:t>
            </a:r>
            <a:r>
              <a:rPr lang="en-US" dirty="0"/>
              <a:t>. It is a warm-season annual grass that grows well in hot, dry conditions and produces a large amount of biomass. Often reaching 6 feet in height, it can be mowed to enhance biomass production. If not mowed stems can be a challenge to plant into.  Scavenger of N but also requires some residual N to put on biomass. Roots good to remediate compaction. Long lasting residue the following spring after winterkilling. Research on nematode suppression by sorghum-</a:t>
            </a:r>
            <a:r>
              <a:rPr lang="en-US" dirty="0" err="1"/>
              <a:t>sudangrass</a:t>
            </a:r>
            <a:r>
              <a:rPr lang="en-US" dirty="0"/>
              <a:t> is not conclusive. does well when planted in mixtures, providing effective support for </a:t>
            </a:r>
            <a:r>
              <a:rPr lang="en-US" dirty="0" err="1"/>
              <a:t>viney</a:t>
            </a:r>
            <a:r>
              <a:rPr lang="en-US" dirty="0"/>
              <a:t> legumes like </a:t>
            </a:r>
            <a:r>
              <a:rPr lang="en-US" dirty="0" err="1"/>
              <a:t>velvetbean</a:t>
            </a:r>
            <a:r>
              <a:rPr lang="en-US" dirty="0"/>
              <a:t> and indeterminate cowpea. </a:t>
            </a:r>
          </a:p>
          <a:p>
            <a:endParaRPr lang="en-US" dirty="0"/>
          </a:p>
          <a:p>
            <a:r>
              <a:rPr lang="en-US" b="1" dirty="0"/>
              <a:t>Forage Sorghum</a:t>
            </a:r>
            <a:endParaRPr lang="en-US" dirty="0"/>
          </a:p>
          <a:p>
            <a:r>
              <a:rPr lang="en-US" dirty="0">
                <a:effectLst/>
                <a:highlight>
                  <a:srgbClr val="FFFF00"/>
                </a:highlight>
              </a:rPr>
              <a:t>best if seeded after soil temperatures exceed 65 degrees. Maturity can be expected in 60 to 70 days. It is a single growth crop. Forage Sorghum can produce high levels of prussic acid so grazing should occur before frost or after the entire plant has been terminated by frost.</a:t>
            </a:r>
            <a:endParaRPr lang="en-US" dirty="0"/>
          </a:p>
          <a:p>
            <a:endParaRPr lang="en-US" dirty="0"/>
          </a:p>
          <a:p>
            <a:pPr defTabSz="966612">
              <a:defRPr/>
            </a:pPr>
            <a:r>
              <a:rPr lang="en-US" b="1" dirty="0"/>
              <a:t>Japanese Millet</a:t>
            </a:r>
            <a:r>
              <a:rPr lang="en-US" dirty="0"/>
              <a:t> </a:t>
            </a:r>
            <a:r>
              <a:rPr lang="en-US" i="1" dirty="0"/>
              <a:t>(</a:t>
            </a:r>
            <a:r>
              <a:rPr lang="en-US" i="1" dirty="0" err="1"/>
              <a:t>Enchinochloa</a:t>
            </a:r>
            <a:r>
              <a:rPr lang="en-US" i="1" dirty="0"/>
              <a:t> frumentacea) - </a:t>
            </a:r>
            <a:r>
              <a:rPr lang="en-US" dirty="0"/>
              <a:t>Japanese millet is an annual grass that grows 2 to 4 feet tall. It resembles, and may have originated from </a:t>
            </a:r>
            <a:r>
              <a:rPr lang="en-US" dirty="0" err="1"/>
              <a:t>barnyardgrass</a:t>
            </a:r>
            <a:r>
              <a:rPr lang="en-US" dirty="0"/>
              <a:t>. The inflorescence is a brown to purple panicle made up of 5 to 15 sessile erect branches. Japanese millet is commonly grown as a late-season green forage. If weather conditions are favorable, it grows rapidly and will mature seed in as little as 45 days. It performs poorly on sandy soils. </a:t>
            </a:r>
            <a:r>
              <a:rPr lang="en-US" sz="1300" dirty="0"/>
              <a:t>Performed well even from mid-August planting</a:t>
            </a:r>
          </a:p>
          <a:p>
            <a:endParaRPr lang="en-US" dirty="0"/>
          </a:p>
          <a:p>
            <a:endParaRPr lang="en-US" dirty="0"/>
          </a:p>
          <a:p>
            <a:r>
              <a:rPr lang="en-US" b="1" dirty="0"/>
              <a:t>German (foxtail) millet</a:t>
            </a:r>
            <a:r>
              <a:rPr lang="en-US" dirty="0"/>
              <a:t> </a:t>
            </a:r>
            <a:r>
              <a:rPr lang="en-US" i="1" dirty="0"/>
              <a:t>(</a:t>
            </a:r>
            <a:r>
              <a:rPr lang="en-US" i="1" dirty="0" err="1"/>
              <a:t>Setaria</a:t>
            </a:r>
            <a:r>
              <a:rPr lang="en-US" i="1" dirty="0"/>
              <a:t> </a:t>
            </a:r>
            <a:r>
              <a:rPr lang="en-US" i="1" dirty="0" err="1"/>
              <a:t>italica</a:t>
            </a:r>
            <a:r>
              <a:rPr lang="en-US" i="1" dirty="0"/>
              <a:t>) </a:t>
            </a:r>
            <a:r>
              <a:rPr lang="en-US" dirty="0"/>
              <a:t>- German or foxtail millet is an annual warm season grass that matures quickly in the hot summer months. Although German millet has a fairly low water requirement, it doesn't recover easily after a drought because of its shallow root system. Grain formation requires 75 to 90 days. German millet forms slender, erect, and leafy stems that can vary in height from 2 to 5 feet.  A small seeded crop, German millet requires a relatively fine, firm seedbed for adequate germination.</a:t>
            </a:r>
          </a:p>
        </p:txBody>
      </p:sp>
      <p:sp>
        <p:nvSpPr>
          <p:cNvPr id="4" name="Slide Number Placeholder 3"/>
          <p:cNvSpPr>
            <a:spLocks noGrp="1"/>
          </p:cNvSpPr>
          <p:nvPr>
            <p:ph type="sldNum" sz="quarter" idx="10"/>
          </p:nvPr>
        </p:nvSpPr>
        <p:spPr/>
        <p:txBody>
          <a:bodyPr/>
          <a:lstStyle/>
          <a:p>
            <a:fld id="{7AE5174D-A1B6-4E48-ACDD-F89D99DB54DE}"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199499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Discuss planting windows niches and potential advantages or management precautions.</a:t>
            </a:r>
          </a:p>
          <a:p>
            <a:r>
              <a:rPr lang="en-US" dirty="0"/>
              <a:t>Oil seed Radish</a:t>
            </a:r>
          </a:p>
          <a:p>
            <a:endParaRPr lang="en-US" sz="2400" kern="1200" dirty="0">
              <a:ln/>
              <a:solidFill>
                <a:schemeClr val="accent1">
                  <a:lumMod val="75000"/>
                </a:schemeClr>
              </a:solidFill>
              <a:latin typeface="+mn-lt"/>
              <a:ea typeface="+mn-ea"/>
              <a:cs typeface="+mn-cs"/>
            </a:endParaRPr>
          </a:p>
          <a:p>
            <a:r>
              <a:rPr lang="en-US" dirty="0"/>
              <a:t>Phacelia: Rapid Growth – Taproot, Pollinators &amp; Beneficial insects, Winter killed (PHZ 5b)</a:t>
            </a:r>
          </a:p>
          <a:p>
            <a:endParaRPr lang="en-US" dirty="0"/>
          </a:p>
          <a:p>
            <a:r>
              <a:rPr lang="en-US" b="1" dirty="0"/>
              <a:t>Brassicas: </a:t>
            </a:r>
            <a:r>
              <a:rPr lang="en-US" dirty="0"/>
              <a:t>watch for insect and disease issues when other brassicas are in rotation. Will provide fall ground cover in 30 days.  Need adequate residual soil nitrogen. All provide good winter annual weed control. They do not tolerate poorly drained soils. Need to plant next crop early in spring before nutrients leach. </a:t>
            </a:r>
          </a:p>
          <a:p>
            <a:endParaRPr lang="en-US" dirty="0"/>
          </a:p>
          <a:p>
            <a:r>
              <a:rPr lang="en-US" b="1" dirty="0"/>
              <a:t>Radish:</a:t>
            </a:r>
            <a:r>
              <a:rPr lang="en-US" dirty="0"/>
              <a:t> tillage or daikon have thick tap root but longer thinner tap root noted for compaction remediation. Also excellent in weed control. Do not use more than 2 </a:t>
            </a:r>
            <a:r>
              <a:rPr lang="en-US" dirty="0" err="1"/>
              <a:t>lb</a:t>
            </a:r>
            <a:r>
              <a:rPr lang="en-US" dirty="0"/>
              <a:t>/ac in a mix with legumes. 4 to 5 </a:t>
            </a:r>
            <a:r>
              <a:rPr lang="en-US" dirty="0" err="1"/>
              <a:t>lb</a:t>
            </a:r>
            <a:r>
              <a:rPr lang="en-US" dirty="0"/>
              <a:t>/ac as monoculture.  If planted too early will bolt. Radishes reported to have some nematode control. Oil seed radish provides multiple branches and tends not to heave out of soil like the daikon types. </a:t>
            </a:r>
          </a:p>
          <a:p>
            <a:endParaRPr lang="en-US" dirty="0"/>
          </a:p>
          <a:p>
            <a:r>
              <a:rPr lang="en-US" b="1" dirty="0"/>
              <a:t>Mustards:</a:t>
            </a:r>
            <a:r>
              <a:rPr lang="en-US" dirty="0"/>
              <a:t>  Brown  mustard variety “Caliente 199 blend”  Bio fumigation needs warm temperatures flail mowing  and incorporation and </a:t>
            </a:r>
            <a:r>
              <a:rPr lang="en-US" dirty="0" err="1"/>
              <a:t>cultipacking</a:t>
            </a:r>
            <a:r>
              <a:rPr lang="en-US" dirty="0"/>
              <a:t>  2 weeks prior to planting. </a:t>
            </a:r>
            <a:r>
              <a:rPr lang="en-US" dirty="0">
                <a:effectLst/>
              </a:rPr>
              <a:t>yellow mustard stem residue can remain erect throughout the winter months, aid in capturing snow to help build moisture in the soil profile. Do not plant too early to avoid going to seed. Brown mustards slower to bolt in summer than yellow. </a:t>
            </a:r>
            <a:endParaRPr lang="en-US" dirty="0"/>
          </a:p>
          <a:p>
            <a:endParaRPr lang="en-US" dirty="0"/>
          </a:p>
          <a:p>
            <a:r>
              <a:rPr lang="en-US" b="1" dirty="0"/>
              <a:t>Turnips</a:t>
            </a:r>
            <a:r>
              <a:rPr lang="en-US" dirty="0"/>
              <a:t>: Depending on region turnips will winterkill slower than radish so  will hold onto some of their nutrients longer in the spring. Some varieties bred for top growth for forage. </a:t>
            </a:r>
            <a:r>
              <a:rPr lang="en-US" sz="1300" dirty="0"/>
              <a:t>Makes a strong rosette and bolts later than rapeseed. Rosette provides good soil cover for minimal winter growth. Can survive until after snow melts, thereby releasing nitrogen that will be available to the following crop. </a:t>
            </a:r>
          </a:p>
          <a:p>
            <a:endParaRPr lang="en-US" sz="1300" dirty="0"/>
          </a:p>
          <a:p>
            <a:pPr defTabSz="966612">
              <a:defRPr/>
            </a:pPr>
            <a:r>
              <a:rPr lang="en-US" sz="1300" b="1" dirty="0"/>
              <a:t>Rape: </a:t>
            </a:r>
            <a:r>
              <a:rPr lang="en-US" sz="1300" dirty="0"/>
              <a:t> R</a:t>
            </a:r>
            <a:r>
              <a:rPr lang="en-US" dirty="0"/>
              <a:t>ape typically has some winter survival depending on the year, will generally do as well as winter canola especially var. Dwarf Essex. </a:t>
            </a:r>
            <a:r>
              <a:rPr lang="en-US" sz="1300" dirty="0"/>
              <a:t>Varieties vary in there winter hardiness. Generally rape is non GMO</a:t>
            </a:r>
          </a:p>
          <a:p>
            <a:pPr defTabSz="966612">
              <a:defRPr/>
            </a:pPr>
            <a:endParaRPr lang="en-US" sz="1300" dirty="0"/>
          </a:p>
          <a:p>
            <a:pPr defTabSz="966612">
              <a:defRPr/>
            </a:pPr>
            <a:r>
              <a:rPr lang="en-US" sz="1300" b="1" dirty="0"/>
              <a:t>Winter Canola: </a:t>
            </a:r>
            <a:r>
              <a:rPr lang="en-US" sz="1300" dirty="0"/>
              <a:t>Belonging  to the same species as rape, canola is a specific cultivar of the rape plant that is grown to produce food grade oil. Be cautious that most canola has GMO traits and tolerant to common burndown herbicides containing Glyphosate. </a:t>
            </a:r>
            <a:endParaRPr lang="en-US" dirty="0"/>
          </a:p>
          <a:p>
            <a:endParaRPr lang="en-US" dirty="0"/>
          </a:p>
          <a:p>
            <a:r>
              <a:rPr lang="en-US" b="1" dirty="0"/>
              <a:t>Kale and collards:</a:t>
            </a:r>
            <a:r>
              <a:rPr lang="en-US" dirty="0"/>
              <a:t> </a:t>
            </a:r>
            <a:r>
              <a:rPr lang="en-US" dirty="0">
                <a:effectLst/>
              </a:rPr>
              <a:t>Vernalization is required for collards and Kale  to bolt (become reproductive) therefore planting anytime during the growing season will result in pure vegetative growth. Collards like the other mustards provide high quality feed value and can be used for grazing.</a:t>
            </a:r>
          </a:p>
          <a:p>
            <a:endParaRPr lang="en-US" dirty="0">
              <a:effectLst/>
            </a:endParaRPr>
          </a:p>
          <a:p>
            <a:r>
              <a:rPr lang="en-US" b="1" dirty="0">
                <a:effectLst/>
              </a:rPr>
              <a:t>Phacelia:</a:t>
            </a:r>
            <a:r>
              <a:rPr lang="en-US" dirty="0">
                <a:effectLst/>
              </a:rPr>
              <a:t> is native to Southwestern United States, attracts pollinators and beneficial insects, </a:t>
            </a:r>
            <a:r>
              <a:rPr lang="en-US" sz="1300" dirty="0"/>
              <a:t> phacelia winter kills at approximately 18</a:t>
            </a:r>
            <a:r>
              <a:rPr lang="en-US" sz="1300" baseline="30000" dirty="0"/>
              <a:t>o</a:t>
            </a:r>
            <a:r>
              <a:rPr lang="en-US" sz="1300" dirty="0"/>
              <a:t>F </a:t>
            </a:r>
            <a:r>
              <a:rPr lang="en-US" dirty="0">
                <a:effectLst/>
              </a:rPr>
              <a:t>, </a:t>
            </a:r>
            <a:r>
              <a:rPr lang="en-US" sz="1300" dirty="0"/>
              <a:t> drought tolerant and grows well given 7 to 18 inches of annual precipitation,</a:t>
            </a:r>
          </a:p>
          <a:p>
            <a:r>
              <a:rPr lang="en-US" dirty="0"/>
              <a:t>It features a very intense soil conditioning effect in the top two inches of soil.</a:t>
            </a:r>
            <a:r>
              <a:rPr lang="en-US" sz="1300" dirty="0"/>
              <a:t>. </a:t>
            </a:r>
            <a:r>
              <a:rPr lang="en-US" dirty="0"/>
              <a:t>Phacelia is a long day plant, flowering only when days are longer than 13 hours.</a:t>
            </a:r>
            <a:endParaRPr lang="en-US" dirty="0">
              <a:effectLst/>
            </a:endParaRPr>
          </a:p>
        </p:txBody>
      </p:sp>
      <p:sp>
        <p:nvSpPr>
          <p:cNvPr id="4" name="Slide Number Placeholder 3"/>
          <p:cNvSpPr>
            <a:spLocks noGrp="1"/>
          </p:cNvSpPr>
          <p:nvPr>
            <p:ph type="sldNum" sz="quarter" idx="10"/>
          </p:nvPr>
        </p:nvSpPr>
        <p:spPr/>
        <p:txBody>
          <a:bodyPr/>
          <a:lstStyle/>
          <a:p>
            <a:fld id="{027A1BD4-1506-4713-B74A-9F76B5550216}" type="slidenum">
              <a:rPr lang="en-US" smtClean="0"/>
              <a:t>28</a:t>
            </a:fld>
            <a:endParaRPr lang="en-US"/>
          </a:p>
        </p:txBody>
      </p:sp>
    </p:spTree>
    <p:extLst>
      <p:ext uri="{BB962C8B-B14F-4D97-AF65-F5344CB8AC3E}">
        <p14:creationId xmlns:p14="http://schemas.microsoft.com/office/powerpoint/2010/main" val="779534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Can change picture to local representation</a:t>
            </a:r>
          </a:p>
          <a:p>
            <a:endParaRPr lang="en-US" b="1" dirty="0"/>
          </a:p>
          <a:p>
            <a:r>
              <a:rPr lang="en-US" b="0" dirty="0"/>
              <a:t>CCs that go to seed could become a weed problem.  However, these cover crops are considered a commodity crop somewhere and generally not considered weedy in nature. Management considerations to terminate these quick seeding species is key to avoiding potential weed issues. </a:t>
            </a:r>
          </a:p>
          <a:p>
            <a:endParaRPr lang="en-US" b="0" dirty="0"/>
          </a:p>
          <a:p>
            <a:r>
              <a:rPr lang="en-US" b="0" dirty="0"/>
              <a:t>When radishes are planted in spring or summer before fall equinox they will bolt and go to seed. When planted after fall equinox they will stay vegetative through fall and winter months but will bolt in spring if they survive the winter.</a:t>
            </a:r>
          </a:p>
          <a:p>
            <a:endParaRPr lang="en-US" b="0" dirty="0"/>
          </a:p>
          <a:p>
            <a:pPr>
              <a:spcBef>
                <a:spcPts val="1200"/>
              </a:spcBef>
            </a:pPr>
            <a:r>
              <a:rPr lang="en-US" sz="3000" dirty="0"/>
              <a:t>Turnips, kale, collards require vernalization (needs cold treatment) to set seed </a:t>
            </a:r>
            <a:r>
              <a:rPr lang="en-US" sz="2600" dirty="0">
                <a:solidFill>
                  <a:srgbClr val="005941"/>
                </a:solidFill>
              </a:rPr>
              <a:t>Won’t go to seed “in-season”. Only if they overwinter.</a:t>
            </a:r>
          </a:p>
        </p:txBody>
      </p:sp>
      <p:sp>
        <p:nvSpPr>
          <p:cNvPr id="4" name="Slide Number Placeholder 3"/>
          <p:cNvSpPr>
            <a:spLocks noGrp="1"/>
          </p:cNvSpPr>
          <p:nvPr>
            <p:ph type="sldNum" sz="quarter" idx="5"/>
          </p:nvPr>
        </p:nvSpPr>
        <p:spPr/>
        <p:txBody>
          <a:bodyPr/>
          <a:lstStyle/>
          <a:p>
            <a:fld id="{D8BD3564-BA70-487D-809A-030C0B32E9FE}" type="slidenum">
              <a:rPr lang="en-US" smtClean="0"/>
              <a:t>29</a:t>
            </a:fld>
            <a:endParaRPr lang="en-US"/>
          </a:p>
        </p:txBody>
      </p:sp>
    </p:spTree>
    <p:extLst>
      <p:ext uri="{BB962C8B-B14F-4D97-AF65-F5344CB8AC3E}">
        <p14:creationId xmlns:p14="http://schemas.microsoft.com/office/powerpoint/2010/main" val="38061089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200" dirty="0"/>
              <a:t>Discuss planting windows niches and potential advantages or management precautions.</a:t>
            </a:r>
          </a:p>
          <a:p>
            <a:r>
              <a:rPr lang="en-US" b="1" dirty="0"/>
              <a:t>Bulletin on</a:t>
            </a:r>
            <a:r>
              <a:rPr lang="en-US" b="1" baseline="0" dirty="0"/>
              <a:t> buckwheat planning restrictions (2 </a:t>
            </a:r>
            <a:r>
              <a:rPr lang="en-US" b="1" baseline="0" dirty="0" err="1"/>
              <a:t>yr</a:t>
            </a:r>
            <a:r>
              <a:rPr lang="en-US" b="1" baseline="0" dirty="0"/>
              <a:t> from a wheat crop) see bulletin 190-16-8 ECS</a:t>
            </a:r>
          </a:p>
          <a:p>
            <a:endParaRPr lang="en-US" baseline="0" dirty="0"/>
          </a:p>
          <a:p>
            <a:r>
              <a:rPr lang="en-US" b="1" dirty="0"/>
              <a:t>Buckwheat: (top right) </a:t>
            </a:r>
            <a:r>
              <a:rPr lang="en-US" dirty="0"/>
              <a:t>Buckwheat can flower in 4 to 6 weeks. It reaches 2</a:t>
            </a:r>
            <a:r>
              <a:rPr lang="en-US" baseline="30000" dirty="0"/>
              <a:t>1</a:t>
            </a:r>
            <a:r>
              <a:rPr lang="en-US" dirty="0"/>
              <a:t>⁄</a:t>
            </a:r>
            <a:r>
              <a:rPr lang="en-US" baseline="-25000" dirty="0"/>
              <a:t>2</a:t>
            </a:r>
            <a:r>
              <a:rPr lang="en-US" dirty="0"/>
              <a:t> feet in height. It has a branching tap root. Reported to help with surface compaction. It can be grown to maturity between spring and fall vegetable crops, suppressing weed growth and recycling nutrients during that period. Buckwheat flowers are very attractive to  beneficial insects and of course honey bees. Buckwheat is an effective phosphorous scavenger due to production and release of mild acids. It is succulent, easy to incorporate, and decomposes rapidly(low C:N ratio). Buckwheat can be planted anytime in the spring, summer or fall, but is frost-sensitive.</a:t>
            </a:r>
          </a:p>
          <a:p>
            <a:endParaRPr lang="en-US" dirty="0"/>
          </a:p>
          <a:p>
            <a:pPr defTabSz="966612">
              <a:defRPr/>
            </a:pPr>
            <a:r>
              <a:rPr lang="en-US" b="1" dirty="0"/>
              <a:t>Sunflower: (bottom left) </a:t>
            </a:r>
            <a:r>
              <a:rPr lang="en-US" dirty="0"/>
              <a:t>Some seed sources inexpensive.  Generally, oil seed varieties are utilized over confectionary types.  Very deep taproot/compaction, N scavenger &amp; good for attracting pollinators, Diversity. Good in mixes with </a:t>
            </a:r>
            <a:r>
              <a:rPr lang="en-US" dirty="0" err="1"/>
              <a:t>Sudangrass</a:t>
            </a:r>
            <a:r>
              <a:rPr lang="en-US" dirty="0"/>
              <a:t> and Sunn hemp and </a:t>
            </a:r>
            <a:r>
              <a:rPr lang="en-US" dirty="0" err="1"/>
              <a:t>viney</a:t>
            </a:r>
            <a:r>
              <a:rPr lang="en-US" dirty="0"/>
              <a:t> cover crops. Some varieties can flower even when planted in Mid summer. </a:t>
            </a:r>
            <a:r>
              <a:rPr lang="en-US" sz="1300" dirty="0"/>
              <a:t>Sunflower is renowned for its extensive and prolific root system and its ability to soak up residual nutrients out of reach for other commonly used covers or crops. This species can also take advantage of short growing seasons in case of damaging hail or poor emergence to cash crops. If planning to harvest for oil or seed or simply to attract birds, sunflowers have very similar planting and harvesting methods to that of corn. Because insects are attracted to the bright colors of sunflower heads, pollinators and </a:t>
            </a:r>
            <a:r>
              <a:rPr lang="en-US" sz="1300" dirty="0" err="1"/>
              <a:t>beneficial's</a:t>
            </a:r>
            <a:r>
              <a:rPr lang="en-US" sz="1300" dirty="0"/>
              <a:t> such as bees, damsel bugs, lacewings, hoverflies, minute pirate bugs, and non-stinging parasitoid wasps are often found in fields of sunflower and in following crops. Sunflowers also work very well in cover crop cocktails/mixtures. With rapid early season establishment, additional covers under the canopy that normally don’t grow under cool conditions can begin to take advantage of warmer and favorable weather when sunflowers are growing slower. With upright growth and anchored plants in the soil, surrounding vining/climbing cover crop plants can support their own growth by working their way up to reach sunlight thereby providing the structure they need to grow. Because sunflowers can add significant biomass production in just a short growing season, they can also serve as additional forage or silage for livestock feed. (source greencoverseed.com)</a:t>
            </a:r>
          </a:p>
          <a:p>
            <a:endParaRPr lang="en-US" dirty="0"/>
          </a:p>
          <a:p>
            <a:endParaRPr lang="en-US" b="1" dirty="0">
              <a:cs typeface="Calibri"/>
            </a:endParaRPr>
          </a:p>
          <a:p>
            <a:r>
              <a:rPr lang="en-US" b="1" dirty="0"/>
              <a:t>Safflower: (bottom right) </a:t>
            </a:r>
            <a:r>
              <a:rPr lang="en-US" sz="1300" dirty="0"/>
              <a:t>Safflower is a drought tolerant, annual, warm season broadleaf that can be seeded in cool soils. Safflower is exceptional at breaking hard pans, encouraging water and air movement into the soil profile, as well as scavenging nutrients from depths unavailable to most agronomic crops. It is capable of doing this due to its impressive taproot which has been observed to grow 8-10 feet in ideal conditions.  Safflower provides excellent forage for grazing but most varieties become prickly with maturity, rendering the plants unpalatable for livestock. Baldy safflower is one of the world’s first spineless safflower varieties and has been developed specifically for grazing and cover crops. Baldy </a:t>
            </a:r>
            <a:r>
              <a:rPr lang="en-US" sz="1300" dirty="0" err="1"/>
              <a:t>verierty</a:t>
            </a:r>
            <a:r>
              <a:rPr lang="en-US" sz="1300" dirty="0"/>
              <a:t> can be handled with bare hands even at maturity and is palatable for livestock grazing. (Source greencoverseed.com)</a:t>
            </a:r>
            <a:endParaRPr lang="en-US" dirty="0"/>
          </a:p>
        </p:txBody>
      </p:sp>
      <p:sp>
        <p:nvSpPr>
          <p:cNvPr id="4" name="Slide Number Placeholder 3"/>
          <p:cNvSpPr>
            <a:spLocks noGrp="1"/>
          </p:cNvSpPr>
          <p:nvPr>
            <p:ph type="sldNum" sz="quarter" idx="10"/>
          </p:nvPr>
        </p:nvSpPr>
        <p:spPr/>
        <p:txBody>
          <a:bodyPr/>
          <a:lstStyle/>
          <a:p>
            <a:fld id="{476F32F1-DCA1-4AE4-92CF-91355C639AED}"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342546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change photo to local representation</a:t>
            </a:r>
          </a:p>
          <a:p>
            <a:endParaRPr lang="en-US"/>
          </a:p>
          <a:p>
            <a:r>
              <a:rPr lang="en-US" b="1" dirty="0"/>
              <a:t>Before listing the bulleted points</a:t>
            </a:r>
            <a:r>
              <a:rPr lang="en-US" dirty="0"/>
              <a:t> on why we might convince a producer to include cover crops as part of their rotation, </a:t>
            </a:r>
            <a:r>
              <a:rPr lang="en-US" b="1" dirty="0"/>
              <a:t>have the group chime in on why they might suggest</a:t>
            </a:r>
            <a:r>
              <a:rPr lang="en-US" dirty="0"/>
              <a:t> incorporating cover crops into an operation?  See how many of these points they can get!  if you want to you can chart them and hang on the classroom wall.</a:t>
            </a:r>
            <a:endParaRPr lang="en-US" dirty="0">
              <a:ea typeface="Calibri"/>
              <a:cs typeface="Calibri"/>
            </a:endParaRPr>
          </a:p>
          <a:p>
            <a:endParaRPr lang="en-US"/>
          </a:p>
          <a:p>
            <a:r>
              <a:rPr lang="en-US" dirty="0"/>
              <a:t>Improve water cycle/availability HUGE purpose in dryland systems.  Improve water infiltration, maybe trap and retain snow</a:t>
            </a:r>
          </a:p>
          <a:p>
            <a:endParaRPr lang="en-US"/>
          </a:p>
          <a:p>
            <a:r>
              <a:rPr lang="en-US" dirty="0"/>
              <a:t>C:N-high ratio: can rotate between high and low C:N species within rotation (brassica in corn stalk residue)</a:t>
            </a:r>
          </a:p>
          <a:p>
            <a:endParaRPr lang="en-US"/>
          </a:p>
          <a:p>
            <a:r>
              <a:rPr lang="en-US" dirty="0"/>
              <a:t>Livestock integration: sometimes the only way it is economically feasible to incorporate cc into a dryland system is to get that added revenue stream of integrating livestock into the system.</a:t>
            </a:r>
          </a:p>
          <a:p>
            <a:endParaRPr lang="en-US"/>
          </a:p>
          <a:p>
            <a:r>
              <a:rPr lang="en-US" dirty="0"/>
              <a:t>Photo courtesy of Dan Palic up in NE CO: turnip, forage radish, sorghum </a:t>
            </a:r>
            <a:r>
              <a:rPr lang="en-US" dirty="0" err="1"/>
              <a:t>sudangrass</a:t>
            </a:r>
            <a:r>
              <a:rPr lang="en-US" dirty="0"/>
              <a:t>, oats mix</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4</a:t>
            </a:fld>
            <a:endParaRPr lang="en-US"/>
          </a:p>
        </p:txBody>
      </p:sp>
    </p:spTree>
    <p:extLst>
      <p:ext uri="{BB962C8B-B14F-4D97-AF65-F5344CB8AC3E}">
        <p14:creationId xmlns:p14="http://schemas.microsoft.com/office/powerpoint/2010/main" val="1182174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0" dirty="0"/>
              <a:t>Generally cool season legumes have been reported to be capable of fixing 100-300 pounds of nitrogen, dependent on seeding rate, management and growing season.</a:t>
            </a:r>
          </a:p>
          <a:p>
            <a:pPr defTabSz="966612">
              <a:defRPr/>
            </a:pPr>
            <a:endParaRPr lang="en-US" b="0" dirty="0"/>
          </a:p>
          <a:p>
            <a:pPr defTabSz="966612">
              <a:defRPr/>
            </a:pPr>
            <a:r>
              <a:rPr lang="en-US" b="0" dirty="0"/>
              <a:t>Generally small seeded legumes may contain a considerable percentage of hard seed.</a:t>
            </a:r>
          </a:p>
          <a:p>
            <a:pPr defTabSz="966612">
              <a:defRPr/>
            </a:pPr>
            <a:endParaRPr lang="en-US" dirty="0"/>
          </a:p>
          <a:p>
            <a:pPr defTabSz="966612">
              <a:defRPr/>
            </a:pPr>
            <a:r>
              <a:rPr lang="en-US" dirty="0"/>
              <a:t>Through a symbiotic association with the legume, </a:t>
            </a:r>
            <a:r>
              <a:rPr lang="en-US" i="1" dirty="0"/>
              <a:t>Rhizobium</a:t>
            </a:r>
            <a:r>
              <a:rPr lang="en-US" dirty="0"/>
              <a:t> bacteria convert atmospheric nitrogen into a form that the legume can use for its own growth. </a:t>
            </a:r>
          </a:p>
          <a:p>
            <a:pPr defTabSz="966612">
              <a:defRPr/>
            </a:pPr>
            <a:r>
              <a:rPr lang="en-US" dirty="0"/>
              <a:t>Legumes produce the most nitrogen when at 50% bloom</a:t>
            </a:r>
          </a:p>
          <a:p>
            <a:pPr defTabSz="966612">
              <a:defRPr/>
            </a:pPr>
            <a:endParaRPr lang="en-US" dirty="0"/>
          </a:p>
          <a:p>
            <a:pPr defTabSz="966612">
              <a:defRPr/>
            </a:pPr>
            <a:r>
              <a:rPr lang="en-US" b="1" dirty="0"/>
              <a:t>Hairy Vetch:(bottom left)</a:t>
            </a:r>
            <a:r>
              <a:rPr lang="en-US" dirty="0"/>
              <a:t> Ability to fix large quantities of nitrogen; produces high biomass; provides a weed suppressing mulch; winter hardy in most areas, will climb on to taller species, can cause issues with grazing if a major part of the mix. i.e. death</a:t>
            </a:r>
            <a:endParaRPr lang="en-US" dirty="0">
              <a:cs typeface="Calibri"/>
            </a:endParaRPr>
          </a:p>
          <a:p>
            <a:pPr defTabSz="966612">
              <a:defRPr/>
            </a:pPr>
            <a:endParaRPr lang="en-US" dirty="0"/>
          </a:p>
          <a:p>
            <a:pPr defTabSz="966612">
              <a:defRPr/>
            </a:pPr>
            <a:r>
              <a:rPr lang="en-US" b="1" dirty="0"/>
              <a:t>Winter pea:(bottom right)</a:t>
            </a:r>
            <a:r>
              <a:rPr lang="en-US" sz="1300" b="1" dirty="0"/>
              <a:t> </a:t>
            </a:r>
            <a:r>
              <a:rPr lang="en-US" sz="1300" dirty="0"/>
              <a:t>needs to be drilled or planted for good seed to soil contact due to larger seed size. Less hardy than Hairy vetch, expensive due to larger seed size when compared vetch or crimson clover (seeds per pound)</a:t>
            </a:r>
          </a:p>
          <a:p>
            <a:pPr defTabSz="966612">
              <a:defRPr/>
            </a:pPr>
            <a:endParaRPr lang="en-US" sz="1300" dirty="0"/>
          </a:p>
          <a:p>
            <a:pPr>
              <a:defRPr/>
            </a:pPr>
            <a:r>
              <a:rPr lang="en-US" sz="1300" b="1" dirty="0"/>
              <a:t>Crimson Clover: (top right)</a:t>
            </a:r>
            <a:r>
              <a:rPr lang="en-US" sz="1300" dirty="0"/>
              <a:t> Early flowering,  good N producer, Upright growth habit compared to other clovers;, good in mixes, inexpensive</a:t>
            </a:r>
          </a:p>
          <a:p>
            <a:pPr>
              <a:defRPr/>
            </a:pPr>
            <a:endParaRPr lang="en-US" sz="1300" dirty="0">
              <a:cs typeface="Calibri"/>
            </a:endParaRPr>
          </a:p>
          <a:p>
            <a:pPr>
              <a:defRPr/>
            </a:pPr>
            <a:r>
              <a:rPr lang="en-US" sz="1300" b="1" dirty="0">
                <a:cs typeface="Calibri"/>
              </a:rPr>
              <a:t>Perennial Clovers: (bottom center)</a:t>
            </a:r>
          </a:p>
        </p:txBody>
      </p:sp>
      <p:sp>
        <p:nvSpPr>
          <p:cNvPr id="4" name="Slide Number Placeholder 3"/>
          <p:cNvSpPr>
            <a:spLocks noGrp="1"/>
          </p:cNvSpPr>
          <p:nvPr>
            <p:ph type="sldNum" sz="quarter" idx="10"/>
          </p:nvPr>
        </p:nvSpPr>
        <p:spPr/>
        <p:txBody>
          <a:bodyPr/>
          <a:lstStyle/>
          <a:p>
            <a:fld id="{027A1BD4-1506-4713-B74A-9F76B5550216}" type="slidenum">
              <a:rPr lang="en-US" smtClean="0"/>
              <a:t>31</a:t>
            </a:fld>
            <a:endParaRPr lang="en-US"/>
          </a:p>
        </p:txBody>
      </p:sp>
    </p:spTree>
    <p:extLst>
      <p:ext uri="{BB962C8B-B14F-4D97-AF65-F5344CB8AC3E}">
        <p14:creationId xmlns:p14="http://schemas.microsoft.com/office/powerpoint/2010/main" val="27421561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t>Discuss planting windows niches and potential advantages or management precautions.</a:t>
            </a:r>
          </a:p>
          <a:p>
            <a:pPr defTabSz="966612">
              <a:defRPr/>
            </a:pPr>
            <a:endParaRPr lang="en-US"/>
          </a:p>
          <a:p>
            <a:pPr>
              <a:defRPr/>
            </a:pPr>
            <a:r>
              <a:rPr lang="en-US" sz="1300" b="1" err="1"/>
              <a:t>Sunn</a:t>
            </a:r>
            <a:r>
              <a:rPr lang="en-US" sz="1300" b="1"/>
              <a:t> hemp:(top left) </a:t>
            </a:r>
            <a:r>
              <a:rPr lang="en-US" sz="1300"/>
              <a:t>upright, tall, grows well with tall warm season annual grasses.  Extensive taproot, can fix large amounts of nitrogen in 60-90 days, </a:t>
            </a:r>
            <a:r>
              <a:rPr lang="en-US" err="1"/>
              <a:t>Sunnhemp</a:t>
            </a:r>
            <a:r>
              <a:rPr lang="en-US"/>
              <a:t> stalks become fibrous with age, but the plants will remain succulent for about 8 weeks after seeding.</a:t>
            </a:r>
            <a:r>
              <a:rPr lang="en-US" sz="1300"/>
              <a:t>; </a:t>
            </a:r>
            <a:r>
              <a:rPr lang="en-US"/>
              <a:t>It can tolerate poor, sandy, droughty soils. https://content.ces.ncsu.edu/summer-cover-crops. </a:t>
            </a:r>
            <a:endParaRPr lang="en-US" sz="1300"/>
          </a:p>
          <a:p>
            <a:pPr>
              <a:defRPr/>
            </a:pPr>
            <a:endParaRPr lang="en-US" sz="1300"/>
          </a:p>
          <a:p>
            <a:pPr>
              <a:defRPr/>
            </a:pPr>
            <a:r>
              <a:rPr lang="en-US" sz="1300" b="1"/>
              <a:t>Cowpeas:</a:t>
            </a:r>
            <a:r>
              <a:rPr lang="en-US" sz="1300"/>
              <a:t> </a:t>
            </a:r>
            <a:r>
              <a:rPr lang="en-US" sz="1300" b="1"/>
              <a:t>(top right) </a:t>
            </a:r>
            <a:r>
              <a:rPr lang="en-US"/>
              <a:t>Vigorous cowpea varieties compete well against weeds, taproot that can obtain moisture from deep in the soil profile, it does well in droughty conditions, Maximum biomass is achieved in 60 to 90 days. Residues are succulent and decompose readily. Plants normally grow up to 2 feet tall, but some cultivars can climb when planted in mixtures with other species. Good mixture options are sorghum-</a:t>
            </a:r>
            <a:r>
              <a:rPr lang="en-US" err="1"/>
              <a:t>sudangrass</a:t>
            </a:r>
            <a:r>
              <a:rPr lang="en-US"/>
              <a:t>. Cowpea yields average 3000 to 4000 </a:t>
            </a:r>
            <a:r>
              <a:rPr lang="en-US" err="1"/>
              <a:t>lb</a:t>
            </a:r>
            <a:r>
              <a:rPr lang="en-US"/>
              <a:t>/acre of dry biomass containing 3 to 4% nitrogen.</a:t>
            </a:r>
          </a:p>
          <a:p>
            <a:pPr>
              <a:defRPr/>
            </a:pPr>
            <a:r>
              <a:rPr lang="en-US"/>
              <a:t>https://content.ces.ncsu.edu/summer-cover-crops</a:t>
            </a:r>
          </a:p>
          <a:p>
            <a:pPr>
              <a:defRPr/>
            </a:pPr>
            <a:endParaRPr lang="en-US" sz="1300"/>
          </a:p>
          <a:p>
            <a:r>
              <a:rPr lang="en-US" sz="1300" b="1"/>
              <a:t>Soybean: </a:t>
            </a:r>
            <a:r>
              <a:rPr lang="en-US" sz="1300"/>
              <a:t>economical but preferred by wildlife, </a:t>
            </a:r>
            <a:r>
              <a:rPr lang="en-US"/>
              <a:t>When grown as a green-manure crop, late maturing varieties usually give the highest biomass yield and fix the most nitrogen.  Shallower rooted compared to cowpea.</a:t>
            </a:r>
            <a:endParaRPr lang="en-US" sz="1300"/>
          </a:p>
          <a:p>
            <a:r>
              <a:rPr lang="en-US" sz="1300"/>
              <a:t>Blooming period is also influenced by whether soybean varieties are determinate or indeterminate. </a:t>
            </a:r>
          </a:p>
          <a:p>
            <a:r>
              <a:rPr lang="en-US"/>
              <a:t>Soybean will grow on nearly all types of soils.</a:t>
            </a:r>
          </a:p>
          <a:p>
            <a:endParaRPr lang="en-US" sz="1300"/>
          </a:p>
          <a:p>
            <a:r>
              <a:rPr lang="en-US" sz="1300" b="1"/>
              <a:t>Chickling Vetch (bottom left)</a:t>
            </a:r>
          </a:p>
          <a:p>
            <a:endParaRPr lang="en-US" sz="1300"/>
          </a:p>
          <a:p>
            <a:r>
              <a:rPr lang="en-US" sz="1300" b="1"/>
              <a:t>Guar (bottom right) photo credit NRCS Plant Materials Center</a:t>
            </a:r>
          </a:p>
        </p:txBody>
      </p:sp>
      <p:sp>
        <p:nvSpPr>
          <p:cNvPr id="4" name="Slide Number Placeholder 3"/>
          <p:cNvSpPr>
            <a:spLocks noGrp="1"/>
          </p:cNvSpPr>
          <p:nvPr>
            <p:ph type="sldNum" sz="quarter" idx="10"/>
          </p:nvPr>
        </p:nvSpPr>
        <p:spPr/>
        <p:txBody>
          <a:bodyPr/>
          <a:lstStyle/>
          <a:p>
            <a:fld id="{027A1BD4-1506-4713-B74A-9F76B5550216}" type="slidenum">
              <a:rPr lang="en-US" smtClean="0"/>
              <a:t>32</a:t>
            </a:fld>
            <a:endParaRPr lang="en-US"/>
          </a:p>
        </p:txBody>
      </p:sp>
    </p:spTree>
    <p:extLst>
      <p:ext uri="{BB962C8B-B14F-4D97-AF65-F5344CB8AC3E}">
        <p14:creationId xmlns:p14="http://schemas.microsoft.com/office/powerpoint/2010/main" val="386251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USDA NRCS Plant Material Tech Note 5: Using the appropriate legume inoculant for conservation plantings.  Great concise publication that is full of information including tables that help match the species specific rhizobia with common legumes. </a:t>
            </a:r>
            <a:r>
              <a:rPr lang="en-US" b="1" dirty="0">
                <a:highlight>
                  <a:srgbClr val="FFFF00"/>
                </a:highlight>
              </a:rPr>
              <a:t>READ THIS BEFOREHAND</a:t>
            </a:r>
          </a:p>
          <a:p>
            <a:endParaRPr lang="en-US" dirty="0"/>
          </a:p>
          <a:p>
            <a:r>
              <a:rPr lang="en-US" dirty="0"/>
              <a:t>When root hairs find a compatible bacterial match they encircle the bacteria to create a nodule</a:t>
            </a:r>
          </a:p>
          <a:p>
            <a:endParaRPr lang="en-US" dirty="0"/>
          </a:p>
          <a:p>
            <a:r>
              <a:rPr lang="en-US" dirty="0"/>
              <a:t>The pinkish interior of the nodule are visible sign that nitrogen fixation is at work.</a:t>
            </a:r>
          </a:p>
          <a:p>
            <a:endParaRPr lang="en-US" dirty="0"/>
          </a:p>
          <a:p>
            <a:r>
              <a:rPr lang="en-US" dirty="0"/>
              <a:t>The bacteria contribute an enzyme that helps convert the  N2 gas from the atmosphere to ammonia NH3</a:t>
            </a:r>
          </a:p>
          <a:p>
            <a:endParaRPr lang="en-US" dirty="0"/>
          </a:p>
          <a:p>
            <a:r>
              <a:rPr lang="en-US" dirty="0"/>
              <a:t>High nitrogen concentration in the soil from fertilizer or manure inhibits nodulation</a:t>
            </a:r>
          </a:p>
          <a:p>
            <a:endParaRPr lang="en-US" dirty="0"/>
          </a:p>
          <a:p>
            <a:r>
              <a:rPr lang="en-US" dirty="0"/>
              <a:t>Plant can contribute up to 20-60% of its carbohydrate production to the bacteria </a:t>
            </a:r>
          </a:p>
          <a:p>
            <a:endParaRPr lang="en-US" dirty="0"/>
          </a:p>
          <a:p>
            <a:r>
              <a:rPr lang="en-US" dirty="0"/>
              <a:t>N fixation peaks at flowering</a:t>
            </a:r>
          </a:p>
          <a:p>
            <a:endParaRPr lang="en-US" dirty="0"/>
          </a:p>
          <a:p>
            <a:r>
              <a:rPr lang="en-US" dirty="0"/>
              <a:t>These bacteria remain viable in the soil for 3 to 5 years  </a:t>
            </a:r>
          </a:p>
        </p:txBody>
      </p:sp>
      <p:sp>
        <p:nvSpPr>
          <p:cNvPr id="4" name="Slide Number Placeholder 3"/>
          <p:cNvSpPr>
            <a:spLocks noGrp="1"/>
          </p:cNvSpPr>
          <p:nvPr>
            <p:ph type="sldNum" sz="quarter" idx="5"/>
          </p:nvPr>
        </p:nvSpPr>
        <p:spPr/>
        <p:txBody>
          <a:bodyPr/>
          <a:lstStyle/>
          <a:p>
            <a:fld id="{027A1BD4-1506-4713-B74A-9F76B5550216}" type="slidenum">
              <a:rPr lang="en-US" smtClean="0"/>
              <a:t>33</a:t>
            </a:fld>
            <a:endParaRPr lang="en-US"/>
          </a:p>
        </p:txBody>
      </p:sp>
    </p:spTree>
    <p:extLst>
      <p:ext uri="{BB962C8B-B14F-4D97-AF65-F5344CB8AC3E}">
        <p14:creationId xmlns:p14="http://schemas.microsoft.com/office/powerpoint/2010/main" val="2229497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Bin run seed contains unwanted weed seeds, chaff and sometimes moldy seed. Several considerations should be kept in mind when planning with a producer who wishes to use.  At a minimum seed should be cleaned to remove debris, weed seed, chaff and damaged seed.  It should also tested for germination through sponsored state lab or through in office testing like ragdoll germination procedure.  Also, refer to each states Cover Crop standard for specifics on availability for use in specific programs. </a:t>
            </a:r>
          </a:p>
        </p:txBody>
      </p:sp>
      <p:sp>
        <p:nvSpPr>
          <p:cNvPr id="4" name="Slide Number Placeholder 3"/>
          <p:cNvSpPr>
            <a:spLocks noGrp="1"/>
          </p:cNvSpPr>
          <p:nvPr>
            <p:ph type="sldNum" sz="quarter" idx="5"/>
          </p:nvPr>
        </p:nvSpPr>
        <p:spPr/>
        <p:txBody>
          <a:bodyPr/>
          <a:lstStyle/>
          <a:p>
            <a:fld id="{027A1BD4-1506-4713-B74A-9F76B5550216}" type="slidenum">
              <a:rPr lang="en-US" smtClean="0"/>
              <a:t>34</a:t>
            </a:fld>
            <a:endParaRPr lang="en-US"/>
          </a:p>
        </p:txBody>
      </p:sp>
    </p:spTree>
    <p:extLst>
      <p:ext uri="{BB962C8B-B14F-4D97-AF65-F5344CB8AC3E}">
        <p14:creationId xmlns:p14="http://schemas.microsoft.com/office/powerpoint/2010/main" val="2685082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Seed tag information PLS purity of seed coating 34% inert, Hard seed information 10% germination. </a:t>
            </a:r>
          </a:p>
          <a:p>
            <a:r>
              <a:rPr lang="en-US" dirty="0"/>
              <a:t>Certified vs VNS </a:t>
            </a:r>
          </a:p>
          <a:p>
            <a:r>
              <a:rPr lang="en-US" dirty="0"/>
              <a:t>VNS is cheaper may not know the adaptability important for some species. </a:t>
            </a:r>
          </a:p>
          <a:p>
            <a:r>
              <a:rPr lang="en-US" dirty="0"/>
              <a:t>Certified expensive important for some </a:t>
            </a:r>
            <a:r>
              <a:rPr lang="en-US" dirty="0" err="1"/>
              <a:t>qualitites</a:t>
            </a:r>
            <a:r>
              <a:rPr lang="en-US" dirty="0"/>
              <a:t> usually better quality seed due to higher requirements. Can’t get new </a:t>
            </a:r>
            <a:r>
              <a:rPr lang="en-US" dirty="0" err="1"/>
              <a:t>varities</a:t>
            </a:r>
            <a:r>
              <a:rPr lang="en-US" dirty="0"/>
              <a:t> of cover crops if not willing to buy certified seed. </a:t>
            </a:r>
          </a:p>
          <a:p>
            <a:endParaRPr lang="en-US" dirty="0"/>
          </a:p>
          <a:p>
            <a:r>
              <a:rPr lang="en-US" dirty="0"/>
              <a:t>To figure PLS rate, multiply the percent purity by the percent germination. Divide the seeding rate by the percent PLS to find the bulk seed needed per acre. For example: 65.5% purity  X 90% germination = 58.95% PLS. Desired seeding rate of 10 </a:t>
            </a:r>
            <a:r>
              <a:rPr lang="en-US" dirty="0" err="1"/>
              <a:t>lbs</a:t>
            </a:r>
            <a:r>
              <a:rPr lang="en-US" dirty="0"/>
              <a:t>/ac / 58.95% PLS = 17 </a:t>
            </a:r>
            <a:r>
              <a:rPr lang="en-US" dirty="0" err="1"/>
              <a:t>lbs</a:t>
            </a:r>
            <a:r>
              <a:rPr lang="en-US" dirty="0"/>
              <a:t>/acre.</a:t>
            </a:r>
          </a:p>
          <a:p>
            <a:r>
              <a:rPr lang="en-US" dirty="0"/>
              <a:t>This 50 # bag would contain 50 </a:t>
            </a:r>
            <a:r>
              <a:rPr lang="en-US" dirty="0" err="1"/>
              <a:t>lbs</a:t>
            </a:r>
            <a:r>
              <a:rPr lang="en-US" dirty="0"/>
              <a:t> X 58.95% = 29 # PLS contained in the bag.</a:t>
            </a:r>
          </a:p>
        </p:txBody>
      </p:sp>
      <p:sp>
        <p:nvSpPr>
          <p:cNvPr id="4" name="Slide Number Placeholder 3"/>
          <p:cNvSpPr>
            <a:spLocks noGrp="1"/>
          </p:cNvSpPr>
          <p:nvPr>
            <p:ph type="sldNum" sz="quarter" idx="5"/>
          </p:nvPr>
        </p:nvSpPr>
        <p:spPr/>
        <p:txBody>
          <a:bodyPr/>
          <a:lstStyle/>
          <a:p>
            <a:fld id="{027A1BD4-1506-4713-B74A-9F76B5550216}" type="slidenum">
              <a:rPr lang="en-US" smtClean="0"/>
              <a:t>35</a:t>
            </a:fld>
            <a:endParaRPr lang="en-US"/>
          </a:p>
        </p:txBody>
      </p:sp>
    </p:spTree>
    <p:extLst>
      <p:ext uri="{BB962C8B-B14F-4D97-AF65-F5344CB8AC3E}">
        <p14:creationId xmlns:p14="http://schemas.microsoft.com/office/powerpoint/2010/main" val="2326816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Insert your respective state 340 IR sheet for discussion.  you may want to go over how to fill it out.</a:t>
            </a:r>
          </a:p>
        </p:txBody>
      </p:sp>
      <p:sp>
        <p:nvSpPr>
          <p:cNvPr id="4" name="Slide Number Placeholder 3"/>
          <p:cNvSpPr>
            <a:spLocks noGrp="1"/>
          </p:cNvSpPr>
          <p:nvPr>
            <p:ph type="sldNum" sz="quarter" idx="5"/>
          </p:nvPr>
        </p:nvSpPr>
        <p:spPr/>
        <p:txBody>
          <a:bodyPr/>
          <a:lstStyle/>
          <a:p>
            <a:fld id="{D8BD3564-BA70-487D-809A-030C0B32E9FE}" type="slidenum">
              <a:rPr lang="en-US" smtClean="0"/>
              <a:t>36</a:t>
            </a:fld>
            <a:endParaRPr lang="en-US"/>
          </a:p>
        </p:txBody>
      </p:sp>
    </p:spTree>
    <p:extLst>
      <p:ext uri="{BB962C8B-B14F-4D97-AF65-F5344CB8AC3E}">
        <p14:creationId xmlns:p14="http://schemas.microsoft.com/office/powerpoint/2010/main" val="1511701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live presentations, show this slide and hide the previous one.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C5A2A9-2135-45E9-8DF0-C0F9AABDD82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23789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active hyper links click to open and peruse the sites as needed.  If not you can share the  web page it is https://www.nrcs.usda.gov/plant-materials/cover-crop-performance-and-adaptation-trials</a:t>
            </a:r>
          </a:p>
          <a:p>
            <a:endParaRPr lang="en-US" dirty="0"/>
          </a:p>
          <a:p>
            <a:pPr algn="l"/>
            <a:r>
              <a:rPr lang="en-US" b="1" i="0" dirty="0">
                <a:solidFill>
                  <a:srgbClr val="000000"/>
                </a:solidFill>
                <a:effectLst/>
                <a:highlight>
                  <a:srgbClr val="FFFFFF"/>
                </a:highlight>
                <a:latin typeface="Public Sans Web"/>
              </a:rPr>
              <a:t>National Cool Season Cover Crop Adaptation Trials</a:t>
            </a:r>
            <a:endParaRPr lang="en-US" b="0" i="0" dirty="0">
              <a:solidFill>
                <a:srgbClr val="000000"/>
              </a:solidFill>
              <a:effectLst/>
              <a:highlight>
                <a:srgbClr val="FFFFFF"/>
              </a:highlight>
              <a:latin typeface="Public Sans Web"/>
            </a:endParaRPr>
          </a:p>
          <a:p>
            <a:pPr algn="l"/>
            <a:r>
              <a:rPr lang="en-US" b="0" i="0" dirty="0">
                <a:solidFill>
                  <a:srgbClr val="000000"/>
                </a:solidFill>
                <a:effectLst/>
                <a:highlight>
                  <a:srgbClr val="FFFFFF"/>
                </a:highlight>
                <a:latin typeface="Public Sans Web"/>
              </a:rPr>
              <a:t>Plant Materials Centers (PMCs) at over 20 locations conducted a 2-year evaluation of nearly 60 commercially available varieties of </a:t>
            </a:r>
            <a:r>
              <a:rPr lang="en-US" b="0" i="0" dirty="0" err="1">
                <a:solidFill>
                  <a:srgbClr val="000000"/>
                </a:solidFill>
                <a:effectLst/>
                <a:highlight>
                  <a:srgbClr val="FFFFFF"/>
                </a:highlight>
                <a:latin typeface="Public Sans Web"/>
              </a:rPr>
              <a:t>balansa</a:t>
            </a:r>
            <a:r>
              <a:rPr lang="en-US" b="0" i="0" dirty="0">
                <a:solidFill>
                  <a:srgbClr val="000000"/>
                </a:solidFill>
                <a:effectLst/>
                <a:highlight>
                  <a:srgbClr val="FFFFFF"/>
                </a:highlight>
                <a:latin typeface="Public Sans Web"/>
              </a:rPr>
              <a:t> clover, black oats, black seeded oats, cereal rye, hairy vetch, crimson clover, oilseed and daikon radishes, red clover, and winter/field peas to assess their adaptation and performance as cover crops across the United States. </a:t>
            </a:r>
          </a:p>
          <a:p>
            <a:endParaRPr lang="en-US" dirty="0"/>
          </a:p>
          <a:p>
            <a:r>
              <a:rPr lang="en-US" dirty="0"/>
              <a:t>They also have technotes available for each Region on the web address:    https://www.nrcs.usda.gov/plant-materials/cover-crop-performance-and-adaptation-trials Each regional technote will be int eh resources page in the lesson plan folder.  </a:t>
            </a:r>
          </a:p>
          <a:p>
            <a:r>
              <a:rPr lang="en-US" dirty="0"/>
              <a:t> </a:t>
            </a:r>
            <a:r>
              <a:rPr lang="en-US" b="0" i="0" dirty="0">
                <a:solidFill>
                  <a:srgbClr val="000000"/>
                </a:solidFill>
                <a:effectLst/>
                <a:highlight>
                  <a:srgbClr val="FFFFFF"/>
                </a:highlight>
                <a:latin typeface="Public Sans Web"/>
              </a:rPr>
              <a:t>The technical notes summarize data collected by PMCs in each region of the U.S. for the 2016-2017 and 2017-2018 winter cover crop seasons and in selected locations for 2017 and 2018 spring-seeded cover crop seasons.  Information is provided in a table format that allows conservation planners and producers to determine the performance and potential adaptation of a cover crop for each area at a glance.  These reports include information for all cover crops except for </a:t>
            </a:r>
            <a:r>
              <a:rPr lang="en-US" b="0" i="0" dirty="0" err="1">
                <a:solidFill>
                  <a:srgbClr val="000000"/>
                </a:solidFill>
                <a:effectLst/>
                <a:highlight>
                  <a:srgbClr val="FFFFFF"/>
                </a:highlight>
                <a:latin typeface="Public Sans Web"/>
              </a:rPr>
              <a:t>balansa</a:t>
            </a:r>
            <a:r>
              <a:rPr lang="en-US" b="0" i="0" dirty="0">
                <a:solidFill>
                  <a:srgbClr val="000000"/>
                </a:solidFill>
                <a:effectLst/>
                <a:highlight>
                  <a:srgbClr val="FFFFFF"/>
                </a:highlight>
                <a:latin typeface="Public Sans Web"/>
              </a:rPr>
              <a:t> clover which had high variability of establishment among locations.</a:t>
            </a:r>
          </a:p>
          <a:p>
            <a:endParaRPr lang="en-US" b="0" i="0" dirty="0">
              <a:solidFill>
                <a:srgbClr val="000000"/>
              </a:solidFill>
              <a:effectLst/>
              <a:highlight>
                <a:srgbClr val="FFFFFF"/>
              </a:highlight>
              <a:latin typeface="Public Sans Web"/>
            </a:endParaRPr>
          </a:p>
          <a:p>
            <a:pPr algn="l"/>
            <a:r>
              <a:rPr lang="en-US" b="0" i="0" dirty="0">
                <a:solidFill>
                  <a:srgbClr val="000000"/>
                </a:solidFill>
                <a:effectLst/>
                <a:highlight>
                  <a:srgbClr val="FFFFFF"/>
                </a:highlight>
                <a:latin typeface="Public Sans Web"/>
              </a:rPr>
              <a:t>There are also national trials for each state:  </a:t>
            </a:r>
            <a:r>
              <a:rPr lang="en-US" b="1" i="0" dirty="0">
                <a:solidFill>
                  <a:srgbClr val="000000"/>
                </a:solidFill>
                <a:effectLst/>
                <a:highlight>
                  <a:srgbClr val="FFFFFF"/>
                </a:highlight>
                <a:latin typeface="Public Sans Web"/>
              </a:rPr>
              <a:t>National Trials - Plant Materials Center Study Reports</a:t>
            </a:r>
            <a:endParaRPr lang="en-US" b="0" i="0" dirty="0">
              <a:solidFill>
                <a:srgbClr val="000000"/>
              </a:solidFill>
              <a:effectLst/>
              <a:highlight>
                <a:srgbClr val="FFFFFF"/>
              </a:highlight>
              <a:latin typeface="Public Sans Web"/>
            </a:endParaRPr>
          </a:p>
          <a:p>
            <a:pPr algn="l"/>
            <a:r>
              <a:rPr lang="en-US" b="0" i="0" dirty="0">
                <a:solidFill>
                  <a:srgbClr val="000000"/>
                </a:solidFill>
                <a:effectLst/>
                <a:highlight>
                  <a:srgbClr val="FFFFFF"/>
                </a:highlight>
                <a:latin typeface="Public Sans Web"/>
              </a:rPr>
              <a:t>Each Plant Materials Center report includes detailed information on the results of all cover crops in this study, including </a:t>
            </a:r>
            <a:r>
              <a:rPr lang="en-US" b="0" i="0" dirty="0" err="1">
                <a:solidFill>
                  <a:srgbClr val="000000"/>
                </a:solidFill>
                <a:effectLst/>
                <a:highlight>
                  <a:srgbClr val="FFFFFF"/>
                </a:highlight>
                <a:latin typeface="Public Sans Web"/>
              </a:rPr>
              <a:t>balansa</a:t>
            </a:r>
            <a:r>
              <a:rPr lang="en-US" b="0" i="0" dirty="0">
                <a:solidFill>
                  <a:srgbClr val="000000"/>
                </a:solidFill>
                <a:effectLst/>
                <a:highlight>
                  <a:srgbClr val="FFFFFF"/>
                </a:highlight>
                <a:latin typeface="Public Sans Web"/>
              </a:rPr>
              <a:t> clover.  Some reports may include three years of data as well as biomass measurements for the different varieties.</a:t>
            </a:r>
          </a:p>
          <a:p>
            <a:endParaRPr lang="en-US" dirty="0"/>
          </a:p>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38</a:t>
            </a:fld>
            <a:endParaRPr lang="en-US"/>
          </a:p>
        </p:txBody>
      </p:sp>
    </p:spTree>
    <p:extLst>
      <p:ext uri="{BB962C8B-B14F-4D97-AF65-F5344CB8AC3E}">
        <p14:creationId xmlns:p14="http://schemas.microsoft.com/office/powerpoint/2010/main" val="5929962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critical depending on the species and your location  </a:t>
            </a:r>
          </a:p>
          <a:p>
            <a:endParaRPr lang="en-US" dirty="0"/>
          </a:p>
          <a:p>
            <a:r>
              <a:rPr lang="en-US" dirty="0"/>
              <a:t>Especially if you are seeding annual ryegrass, ensure that you know the variety.  Some species are extremely difficult to terminate.  </a:t>
            </a:r>
          </a:p>
          <a:p>
            <a:endParaRPr lang="en-US" dirty="0"/>
          </a:p>
          <a:p>
            <a:r>
              <a:rPr lang="en-US" dirty="0"/>
              <a:t>If you have a variety that is identified, you are making a more informed decision and you have a better understanding of how that plant will behave which leads to better management and helps you meet your objectives.</a:t>
            </a:r>
          </a:p>
        </p:txBody>
      </p:sp>
      <p:sp>
        <p:nvSpPr>
          <p:cNvPr id="4" name="Slide Number Placeholder 3"/>
          <p:cNvSpPr>
            <a:spLocks noGrp="1"/>
          </p:cNvSpPr>
          <p:nvPr>
            <p:ph type="sldNum" sz="quarter" idx="5"/>
          </p:nvPr>
        </p:nvSpPr>
        <p:spPr/>
        <p:txBody>
          <a:bodyPr/>
          <a:lstStyle/>
          <a:p>
            <a:fld id="{027A1BD4-1506-4713-B74A-9F76B5550216}" type="slidenum">
              <a:rPr lang="en-US" smtClean="0"/>
              <a:t>39</a:t>
            </a:fld>
            <a:endParaRPr lang="en-US"/>
          </a:p>
        </p:txBody>
      </p:sp>
    </p:spTree>
    <p:extLst>
      <p:ext uri="{BB962C8B-B14F-4D97-AF65-F5344CB8AC3E}">
        <p14:creationId xmlns:p14="http://schemas.microsoft.com/office/powerpoint/2010/main" val="18623852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out cost of drilling excluding seed.</a:t>
            </a:r>
          </a:p>
          <a:p>
            <a:endParaRPr lang="en-US" dirty="0"/>
          </a:p>
          <a:p>
            <a:r>
              <a:rPr lang="en-US" altLang="en-US" dirty="0">
                <a:latin typeface="Arial" panose="020B0604020202020204" pitchFamily="34" charset="0"/>
                <a:ea typeface="ＭＳ Ｐゴシック" panose="020B0600070205080204" pitchFamily="34" charset="-128"/>
              </a:rPr>
              <a:t>Cost estimates for operation provided by Iowa State 2018 Custom Rate Survey</a:t>
            </a:r>
          </a:p>
          <a:p>
            <a:r>
              <a:rPr lang="en-US" altLang="en-US" dirty="0">
                <a:latin typeface="Arial" panose="020B0604020202020204" pitchFamily="34" charset="0"/>
                <a:ea typeface="ＭＳ Ｐゴシック" panose="020B0600070205080204" pitchFamily="34" charset="-128"/>
              </a:rPr>
              <a:t>https://www.extension.iastate.edu/agdm/crops/pdf/a3-10.pdf</a:t>
            </a:r>
          </a:p>
          <a:p>
            <a:endParaRPr lang="en-US" dirty="0"/>
          </a:p>
        </p:txBody>
      </p:sp>
      <p:sp>
        <p:nvSpPr>
          <p:cNvPr id="4" name="Slide Number Placeholder 3"/>
          <p:cNvSpPr>
            <a:spLocks noGrp="1"/>
          </p:cNvSpPr>
          <p:nvPr>
            <p:ph type="sldNum" sz="quarter" idx="10"/>
          </p:nvPr>
        </p:nvSpPr>
        <p:spPr/>
        <p:txBody>
          <a:bodyPr/>
          <a:lstStyle/>
          <a:p>
            <a:fld id="{027A1BD4-1506-4713-B74A-9F76B5550216}" type="slidenum">
              <a:rPr lang="en-US" smtClean="0"/>
              <a:t>40</a:t>
            </a:fld>
            <a:endParaRPr lang="en-US"/>
          </a:p>
        </p:txBody>
      </p:sp>
    </p:spTree>
    <p:extLst>
      <p:ext uri="{BB962C8B-B14F-4D97-AF65-F5344CB8AC3E}">
        <p14:creationId xmlns:p14="http://schemas.microsoft.com/office/powerpoint/2010/main" val="1090741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340</a:t>
            </a:r>
            <a:r>
              <a:rPr lang="en-US" baseline="0" dirty="0"/>
              <a:t> cover crop standard for the area that training is taking place. Soil health should be considered on all land uses.  Each state has adopted / modified the national standard and Job sheets to use in conservation planning.  This </a:t>
            </a:r>
            <a:r>
              <a:rPr lang="en-US" dirty="0"/>
              <a:t>module will</a:t>
            </a:r>
            <a:r>
              <a:rPr lang="en-US" baseline="0" dirty="0"/>
              <a:t> not go into detail for this standard.  </a:t>
            </a:r>
            <a:r>
              <a:rPr lang="en-US" u="sng" baseline="0" dirty="0"/>
              <a:t>This course does not supersede state specific guidance.</a:t>
            </a:r>
          </a:p>
          <a:p>
            <a:r>
              <a:rPr lang="en-US" u="sng" dirty="0">
                <a:ea typeface="Calibri"/>
                <a:cs typeface="Calibri"/>
              </a:rPr>
              <a:t>Make note that a lot of these purposes align with our previous slide and that many of them are outright goals of our producers.  </a:t>
            </a:r>
            <a:endParaRPr lang="en-US" u="sng" baseline="0" dirty="0">
              <a:ea typeface="Calibri"/>
              <a:cs typeface="Calibri"/>
            </a:endParaRPr>
          </a:p>
          <a:p>
            <a:endParaRPr lang="en-US"/>
          </a:p>
          <a:p>
            <a:r>
              <a:rPr lang="en-US" baseline="0" dirty="0"/>
              <a:t>Conservation planners should always review the state specific 340 cover crop standard and all supporting materials.  Planners should also be aware of potential negative effects of certain cover crop species on specific cropping systems within your own state or area.  For example, be cautious of planting cereal rye or annual ryegrass in wheat dominant cropping system.</a:t>
            </a:r>
            <a:endParaRPr lang="en-US" b="1" dirty="0"/>
          </a:p>
          <a:p>
            <a:endParaRPr lang="en-US"/>
          </a:p>
        </p:txBody>
      </p:sp>
      <p:sp>
        <p:nvSpPr>
          <p:cNvPr id="4" name="Slide Number Placeholder 3"/>
          <p:cNvSpPr>
            <a:spLocks noGrp="1"/>
          </p:cNvSpPr>
          <p:nvPr>
            <p:ph type="sldNum" sz="quarter" idx="10"/>
          </p:nvPr>
        </p:nvSpPr>
        <p:spPr/>
        <p:txBody>
          <a:bodyPr/>
          <a:lstStyle/>
          <a:p>
            <a:fld id="{027A1BD4-1506-4713-B74A-9F76B5550216}" type="slidenum">
              <a:rPr lang="en-US" smtClean="0"/>
              <a:t>5</a:t>
            </a:fld>
            <a:endParaRPr lang="en-US"/>
          </a:p>
        </p:txBody>
      </p:sp>
    </p:spTree>
    <p:extLst>
      <p:ext uri="{BB962C8B-B14F-4D97-AF65-F5344CB8AC3E}">
        <p14:creationId xmlns:p14="http://schemas.microsoft.com/office/powerpoint/2010/main" val="23851415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Slide Image Placeholder 1"/>
          <p:cNvSpPr>
            <a:spLocks noGrp="1" noRot="1" noChangeAspect="1" noTextEdit="1"/>
          </p:cNvSpPr>
          <p:nvPr>
            <p:ph type="sldImg"/>
          </p:nvPr>
        </p:nvSpPr>
        <p:spPr>
          <a:ln/>
        </p:spPr>
      </p:sp>
      <p:sp>
        <p:nvSpPr>
          <p:cNvPr id="436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Air seeders mounted on vertical tillage tools or rotary harrows  may have many advantages over broadcasting alone, particularly if the farmer already owns the equipment.  An air seeder could be mounted on the vertical tillage tool  ( why did you have sprayer that would be more for into standing crop?)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Seed can also be blended with fertilizer or </a:t>
            </a:r>
            <a:r>
              <a:rPr lang="en-US" altLang="en-US" err="1">
                <a:latin typeface="Arial" panose="020B0604020202020204" pitchFamily="34" charset="0"/>
                <a:ea typeface="ＭＳ Ｐゴシック" panose="020B0600070205080204" pitchFamily="34" charset="-128"/>
              </a:rPr>
              <a:t>pell</a:t>
            </a:r>
            <a:r>
              <a:rPr lang="en-US" altLang="en-US">
                <a:latin typeface="Arial" panose="020B0604020202020204" pitchFamily="34" charset="0"/>
                <a:ea typeface="ＭＳ Ｐゴシック" panose="020B0600070205080204" pitchFamily="34" charset="-128"/>
              </a:rPr>
              <a:t> lime and broadcast ahead of the incorporation tool for best results. Sometimes spread after, but not recommended ( best if can be timed just ahead of  a rain)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Cost estimates for operation provided by Iowa State 2018 Custom Rate Survey excluding seed</a:t>
            </a:r>
          </a:p>
          <a:p>
            <a:r>
              <a:rPr lang="en-US" altLang="en-US">
                <a:latin typeface="Arial" panose="020B0604020202020204" pitchFamily="34" charset="0"/>
                <a:ea typeface="ＭＳ Ｐゴシック" panose="020B0600070205080204" pitchFamily="34" charset="-128"/>
              </a:rPr>
              <a:t>https://www.extension.iastate.edu/agdm/crops/pdf/a3-10.pdf</a:t>
            </a:r>
          </a:p>
          <a:p>
            <a:endParaRPr lang="en-US" altLang="en-US">
              <a:latin typeface="Arial" panose="020B0604020202020204" pitchFamily="34" charset="0"/>
              <a:ea typeface="ＭＳ Ｐゴシック" panose="020B0600070205080204" pitchFamily="34" charset="-128"/>
            </a:endParaRPr>
          </a:p>
        </p:txBody>
      </p:sp>
      <p:sp>
        <p:nvSpPr>
          <p:cNvPr id="436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0B093A19-61EE-4C70-B47A-C4728426815A}" type="slidenum">
              <a:rPr lang="en-US" altLang="en-US" smtClean="0">
                <a:solidFill>
                  <a:srgbClr val="000000"/>
                </a:solidFill>
              </a:rPr>
              <a:pPr>
                <a:spcBef>
                  <a:spcPct val="0"/>
                </a:spcBef>
              </a:pPr>
              <a:t>41</a:t>
            </a:fld>
            <a:endParaRPr lang="en-US" altLang="en-US">
              <a:solidFill>
                <a:srgbClr val="000000"/>
              </a:solidFill>
            </a:endParaRPr>
          </a:p>
        </p:txBody>
      </p:sp>
    </p:spTree>
    <p:extLst>
      <p:ext uri="{BB962C8B-B14F-4D97-AF65-F5344CB8AC3E}">
        <p14:creationId xmlns:p14="http://schemas.microsoft.com/office/powerpoint/2010/main" val="2578362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Slide Image Placeholder 1"/>
          <p:cNvSpPr>
            <a:spLocks noGrp="1" noRot="1" noChangeAspect="1" noTextEdit="1"/>
          </p:cNvSpPr>
          <p:nvPr>
            <p:ph type="sldImg"/>
          </p:nvPr>
        </p:nvSpPr>
        <p:spPr>
          <a:ln/>
        </p:spPr>
      </p:sp>
      <p:sp>
        <p:nvSpPr>
          <p:cNvPr id="438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ＭＳ Ｐゴシック" panose="020B0600070205080204" pitchFamily="34" charset="-128"/>
              </a:rPr>
              <a:t>Select aerial applicators who have experience in Cover Crops</a:t>
            </a:r>
          </a:p>
          <a:p>
            <a:r>
              <a:rPr lang="en-US" altLang="en-US" dirty="0">
                <a:latin typeface="Arial" panose="020B0604020202020204" pitchFamily="34" charset="0"/>
                <a:ea typeface="ＭＳ Ｐゴシック" panose="020B0600070205080204" pitchFamily="34" charset="-128"/>
              </a:rPr>
              <a:t>Cost vary widely depending on seed type, seeding rate, size of fields etc. **Add a local cost list for flying on seed</a:t>
            </a:r>
          </a:p>
        </p:txBody>
      </p:sp>
      <p:sp>
        <p:nvSpPr>
          <p:cNvPr id="438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5E425AE6-ED7F-4033-8FC1-A28CF973333C}" type="slidenum">
              <a:rPr lang="en-US" altLang="en-US" smtClean="0">
                <a:solidFill>
                  <a:srgbClr val="000000"/>
                </a:solidFill>
              </a:rPr>
              <a:pPr>
                <a:spcBef>
                  <a:spcPct val="0"/>
                </a:spcBef>
              </a:pPr>
              <a:t>42</a:t>
            </a:fld>
            <a:endParaRPr lang="en-US" altLang="en-US">
              <a:solidFill>
                <a:srgbClr val="000000"/>
              </a:solidFill>
            </a:endParaRPr>
          </a:p>
        </p:txBody>
      </p:sp>
    </p:spTree>
    <p:extLst>
      <p:ext uri="{BB962C8B-B14F-4D97-AF65-F5344CB8AC3E}">
        <p14:creationId xmlns:p14="http://schemas.microsoft.com/office/powerpoint/2010/main" val="6377971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species are more adapted, like annual ryegrass, cereal rye, triticale</a:t>
            </a:r>
          </a:p>
          <a:p>
            <a:r>
              <a:rPr lang="en-US" dirty="0"/>
              <a:t>Target the optimum window, for the cover crop establishment after black layer in corn and when at least 60% of the field of soybeans has turned yellow and ready to drop.</a:t>
            </a:r>
          </a:p>
          <a:p>
            <a:r>
              <a:rPr lang="en-US" dirty="0"/>
              <a:t>Sometimes timing is critical and you can’t find the people to do this so it can be prohibitive.</a:t>
            </a:r>
          </a:p>
          <a:p>
            <a:r>
              <a:rPr lang="en-US" dirty="0"/>
              <a:t>This may be the only option for low equipment people or operations large in scale.  </a:t>
            </a:r>
          </a:p>
        </p:txBody>
      </p:sp>
      <p:sp>
        <p:nvSpPr>
          <p:cNvPr id="4" name="Slide Number Placeholder 3"/>
          <p:cNvSpPr>
            <a:spLocks noGrp="1"/>
          </p:cNvSpPr>
          <p:nvPr>
            <p:ph type="sldNum" sz="quarter" idx="10"/>
          </p:nvPr>
        </p:nvSpPr>
        <p:spPr/>
        <p:txBody>
          <a:bodyPr/>
          <a:lstStyle/>
          <a:p>
            <a:fld id="{027A1BD4-1506-4713-B74A-9F76B5550216}" type="slidenum">
              <a:rPr lang="en-US" smtClean="0"/>
              <a:t>43</a:t>
            </a:fld>
            <a:endParaRPr lang="en-US"/>
          </a:p>
        </p:txBody>
      </p:sp>
    </p:spTree>
    <p:extLst>
      <p:ext uri="{BB962C8B-B14F-4D97-AF65-F5344CB8AC3E}">
        <p14:creationId xmlns:p14="http://schemas.microsoft.com/office/powerpoint/2010/main" val="28179198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Slide Image Placeholder 1"/>
          <p:cNvSpPr>
            <a:spLocks noGrp="1" noRot="1" noChangeAspect="1" noTextEdit="1"/>
          </p:cNvSpPr>
          <p:nvPr>
            <p:ph type="sldImg"/>
          </p:nvPr>
        </p:nvSpPr>
        <p:spPr>
          <a:ln/>
        </p:spPr>
      </p:sp>
      <p:sp>
        <p:nvSpPr>
          <p:cNvPr id="444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When there’s a will… farmers will find a way!  Farmers and ag retailers are adding dry seed box modifications to their high clearance sprayers.  Most report that they can convert from wet application to dry in about a half day.  Examples-Dave Brandt, Carrol, OH and Mike </a:t>
            </a:r>
            <a:r>
              <a:rPr lang="en-US" altLang="en-US" err="1">
                <a:latin typeface="Arial" panose="020B0604020202020204" pitchFamily="34" charset="0"/>
                <a:ea typeface="ＭＳ Ｐゴシック" panose="020B0600070205080204" pitchFamily="34" charset="-128"/>
              </a:rPr>
              <a:t>Shuter’s</a:t>
            </a:r>
            <a:r>
              <a:rPr lang="en-US" altLang="en-US">
                <a:latin typeface="Arial" panose="020B0604020202020204" pitchFamily="34" charset="0"/>
                <a:ea typeface="ＭＳ Ｐゴシック" panose="020B0600070205080204" pitchFamily="34" charset="-128"/>
              </a:rPr>
              <a:t> seeder near Frankton, IN</a:t>
            </a:r>
          </a:p>
        </p:txBody>
      </p:sp>
      <p:sp>
        <p:nvSpPr>
          <p:cNvPr id="444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651E848A-85C3-4FDD-A3A5-910E40449BDD}" type="slidenum">
              <a:rPr lang="en-US" altLang="en-US" smtClean="0">
                <a:solidFill>
                  <a:srgbClr val="000000"/>
                </a:solidFill>
              </a:rPr>
              <a:pPr>
                <a:spcBef>
                  <a:spcPct val="0"/>
                </a:spcBef>
              </a:pPr>
              <a:t>44</a:t>
            </a:fld>
            <a:endParaRPr lang="en-US" altLang="en-US">
              <a:solidFill>
                <a:srgbClr val="000000"/>
              </a:solidFill>
            </a:endParaRPr>
          </a:p>
        </p:txBody>
      </p:sp>
    </p:spTree>
    <p:extLst>
      <p:ext uri="{BB962C8B-B14F-4D97-AF65-F5344CB8AC3E}">
        <p14:creationId xmlns:p14="http://schemas.microsoft.com/office/powerpoint/2010/main" val="39015793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Slide Image Placeholder 1"/>
          <p:cNvSpPr>
            <a:spLocks noGrp="1" noRot="1" noChangeAspect="1" noTextEdit="1"/>
          </p:cNvSpPr>
          <p:nvPr>
            <p:ph type="sldImg"/>
          </p:nvPr>
        </p:nvSpPr>
        <p:spPr>
          <a:ln/>
        </p:spPr>
      </p:sp>
      <p:sp>
        <p:nvSpPr>
          <p:cNvPr id="448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ＭＳ Ｐゴシック" panose="020B0600070205080204" pitchFamily="34" charset="-128"/>
              </a:rPr>
              <a:t>Some producers are mounting air seeders on combine heads. Ray McCormick’s Gandy seeder.</a:t>
            </a:r>
          </a:p>
        </p:txBody>
      </p:sp>
      <p:sp>
        <p:nvSpPr>
          <p:cNvPr id="448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3AFEA2AC-086C-4E3B-9192-7D9BBED0B3E5}" type="slidenum">
              <a:rPr lang="en-US" altLang="en-US" smtClean="0">
                <a:solidFill>
                  <a:srgbClr val="000000"/>
                </a:solidFill>
              </a:rPr>
              <a:pPr>
                <a:spcBef>
                  <a:spcPct val="0"/>
                </a:spcBef>
              </a:pPr>
              <a:t>45</a:t>
            </a:fld>
            <a:endParaRPr lang="en-US" altLang="en-US">
              <a:solidFill>
                <a:srgbClr val="000000"/>
              </a:solidFill>
            </a:endParaRPr>
          </a:p>
        </p:txBody>
      </p:sp>
    </p:spTree>
    <p:extLst>
      <p:ext uri="{BB962C8B-B14F-4D97-AF65-F5344CB8AC3E}">
        <p14:creationId xmlns:p14="http://schemas.microsoft.com/office/powerpoint/2010/main" val="7489808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Slide Image Placeholder 1"/>
          <p:cNvSpPr>
            <a:spLocks noGrp="1" noRot="1" noChangeAspect="1" noTextEdit="1"/>
          </p:cNvSpPr>
          <p:nvPr>
            <p:ph type="sldImg"/>
          </p:nvPr>
        </p:nvSpPr>
        <p:spPr>
          <a:ln/>
        </p:spPr>
      </p:sp>
      <p:sp>
        <p:nvSpPr>
          <p:cNvPr id="446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a:ea typeface="ＭＳ Ｐゴシック"/>
                <a:cs typeface="Arial"/>
              </a:rPr>
              <a:t>Pictured: (Brassica and Small Grain) Precision planting is possible with planters and this is a way to reduce seed cost as well as strategically utilize species that winter kill with species that provide n fixation (biological strip-till).  RTK allows the precise planting adjacent to the winter killed row. Possible Challenges, winter kill results in bare ground in absence of brassicas </a:t>
            </a:r>
          </a:p>
        </p:txBody>
      </p:sp>
      <p:sp>
        <p:nvSpPr>
          <p:cNvPr id="446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C3B70EF1-7A10-4BAF-8469-0A30ED6EB649}" type="slidenum">
              <a:rPr lang="en-US" altLang="en-US" smtClean="0">
                <a:solidFill>
                  <a:srgbClr val="000000"/>
                </a:solidFill>
              </a:rPr>
              <a:pPr>
                <a:spcBef>
                  <a:spcPct val="0"/>
                </a:spcBef>
              </a:pPr>
              <a:t>46</a:t>
            </a:fld>
            <a:endParaRPr lang="en-US" altLang="en-US">
              <a:solidFill>
                <a:srgbClr val="000000"/>
              </a:solidFill>
            </a:endParaRPr>
          </a:p>
        </p:txBody>
      </p:sp>
    </p:spTree>
    <p:extLst>
      <p:ext uri="{BB962C8B-B14F-4D97-AF65-F5344CB8AC3E}">
        <p14:creationId xmlns:p14="http://schemas.microsoft.com/office/powerpoint/2010/main" val="3142846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Interseeding</a:t>
            </a:r>
            <a:r>
              <a:rPr lang="en-US" dirty="0"/>
              <a:t> has a potential allowing for legumes to be grown in Northern Climates following silage corn when there is adequate soil moisture and corn yields which do not shade out the cover crop. Residual herbicide persistence and weeds are a challenge. </a:t>
            </a:r>
          </a:p>
          <a:p>
            <a:r>
              <a:rPr lang="en-US" dirty="0" err="1"/>
              <a:t>Innerseeder</a:t>
            </a:r>
            <a:r>
              <a:rPr lang="en-US" dirty="0"/>
              <a:t> photo from Penn State University. </a:t>
            </a:r>
          </a:p>
          <a:p>
            <a:endParaRPr lang="en-US" dirty="0"/>
          </a:p>
          <a:p>
            <a:r>
              <a:rPr lang="en-US" dirty="0"/>
              <a:t>Soybeans can be </a:t>
            </a:r>
            <a:r>
              <a:rPr lang="en-US" dirty="0" err="1"/>
              <a:t>interseeded</a:t>
            </a:r>
            <a:r>
              <a:rPr lang="en-US" dirty="0"/>
              <a:t> into wheat.  </a:t>
            </a:r>
          </a:p>
        </p:txBody>
      </p:sp>
      <p:sp>
        <p:nvSpPr>
          <p:cNvPr id="4" name="Slide Number Placeholder 3"/>
          <p:cNvSpPr>
            <a:spLocks noGrp="1"/>
          </p:cNvSpPr>
          <p:nvPr>
            <p:ph type="sldNum" sz="quarter" idx="5"/>
          </p:nvPr>
        </p:nvSpPr>
        <p:spPr/>
        <p:txBody>
          <a:bodyPr/>
          <a:lstStyle/>
          <a:p>
            <a:fld id="{027A1BD4-1506-4713-B74A-9F76B5550216}" type="slidenum">
              <a:rPr lang="en-US" smtClean="0"/>
              <a:t>47</a:t>
            </a:fld>
            <a:endParaRPr lang="en-US"/>
          </a:p>
        </p:txBody>
      </p:sp>
    </p:spTree>
    <p:extLst>
      <p:ext uri="{BB962C8B-B14F-4D97-AF65-F5344CB8AC3E}">
        <p14:creationId xmlns:p14="http://schemas.microsoft.com/office/powerpoint/2010/main" val="2231862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Advantages:  Maximizes photosynthesis opportunities enabling the improving the carbon cycle.  Cover crops can be managed to remove excess moisture in wet seasons.</a:t>
            </a:r>
          </a:p>
          <a:p>
            <a:r>
              <a:rPr lang="en-US" dirty="0"/>
              <a:t>Better planting performance in standing residue vs. residue already on the ground due to issues with coulter or disc opener problems cutting through the residue – </a:t>
            </a:r>
            <a:r>
              <a:rPr lang="en-US" dirty="0" err="1"/>
              <a:t>hairpinning</a:t>
            </a:r>
            <a:r>
              <a:rPr lang="en-US" dirty="0"/>
              <a:t> can occur </a:t>
            </a:r>
            <a:r>
              <a:rPr lang="en-US" b="1" dirty="0"/>
              <a:t>(pushing residue down into the seed trough and interfering with seed placement the residue acts as a taco shell and the seed sits in there and is then at a disadvantage from desiccation or piping of soil moisture from the seed trench to the environment) make sure you plant deep enough to make an impact on the cutting edge of the disk openers rather than shallow which pushes the residue in instead of cutting it causing </a:t>
            </a:r>
            <a:r>
              <a:rPr lang="en-US" b="1" dirty="0" err="1"/>
              <a:t>hairpinning</a:t>
            </a:r>
            <a:r>
              <a:rPr lang="en-US" b="1" dirty="0"/>
              <a:t>. </a:t>
            </a:r>
          </a:p>
          <a:p>
            <a:r>
              <a:rPr lang="en-US" b="1" dirty="0"/>
              <a:t>Photo 1 is a diagram describing </a:t>
            </a:r>
            <a:r>
              <a:rPr lang="en-US" b="1" dirty="0" err="1"/>
              <a:t>hairpinning</a:t>
            </a:r>
            <a:r>
              <a:rPr lang="en-US" b="1" dirty="0"/>
              <a:t> the second photo is an actual yield monitor map showing where hair pinning caused 20% red. In yield. https://gooseneckimplement.wordpress.com/2017/07/18/hair-pinning-101/</a:t>
            </a:r>
            <a:endParaRPr lang="en-US" b="1" dirty="0">
              <a:cs typeface="Calibri" panose="020F0502020204030204"/>
            </a:endParaRPr>
          </a:p>
          <a:p>
            <a:endParaRPr lang="en-US" b="1" dirty="0">
              <a:cs typeface="Calibri" panose="020F0502020204030204"/>
            </a:endParaRPr>
          </a:p>
          <a:p>
            <a:endParaRPr lang="en-US" b="1" dirty="0"/>
          </a:p>
          <a:p>
            <a:r>
              <a:rPr lang="en-US" dirty="0"/>
              <a:t>Disadvantages:  These are commonly seen WHEN producers attempt to plant in dying cover crop residue.  During this time residue becomes very tough and rubbery creating less than optimal conditions for planting.  Green fresh residue or brown crispy brittle residue are desired conditions to avoid some of the listed disadvantages dealing with equipment.</a:t>
            </a:r>
          </a:p>
          <a:p>
            <a:endParaRPr lang="en-US" dirty="0"/>
          </a:p>
          <a:p>
            <a:r>
              <a:rPr lang="en-US" dirty="0"/>
              <a:t>In the pictured example, the producer is planting green and will followed up with herbicide application to terminate cover crop</a:t>
            </a:r>
          </a:p>
          <a:p>
            <a:endParaRPr lang="en-US" dirty="0"/>
          </a:p>
          <a:p>
            <a:r>
              <a:rPr lang="en-US" dirty="0"/>
              <a:t>Planting green is not the same with every producer nor is every cropping season.  Producers will find that flexibility is key to a successful SHMS.</a:t>
            </a:r>
          </a:p>
        </p:txBody>
      </p:sp>
      <p:sp>
        <p:nvSpPr>
          <p:cNvPr id="4" name="Slide Number Placeholder 3"/>
          <p:cNvSpPr>
            <a:spLocks noGrp="1"/>
          </p:cNvSpPr>
          <p:nvPr>
            <p:ph type="sldNum" sz="quarter" idx="5"/>
          </p:nvPr>
        </p:nvSpPr>
        <p:spPr/>
        <p:txBody>
          <a:bodyPr/>
          <a:lstStyle/>
          <a:p>
            <a:fld id="{D8BD3564-BA70-487D-809A-030C0B32E9FE}" type="slidenum">
              <a:rPr lang="en-US" smtClean="0"/>
              <a:t>48</a:t>
            </a:fld>
            <a:endParaRPr lang="en-US"/>
          </a:p>
        </p:txBody>
      </p:sp>
    </p:spTree>
    <p:extLst>
      <p:ext uri="{BB962C8B-B14F-4D97-AF65-F5344CB8AC3E}">
        <p14:creationId xmlns:p14="http://schemas.microsoft.com/office/powerpoint/2010/main" val="38181850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Order of success of termination</a:t>
            </a:r>
          </a:p>
          <a:p>
            <a:pPr algn="l"/>
            <a:endParaRPr lang="en-US" dirty="0"/>
          </a:p>
          <a:p>
            <a:pPr algn="l"/>
            <a:r>
              <a:rPr lang="en-US" dirty="0"/>
              <a:t>This is a topic</a:t>
            </a:r>
            <a:r>
              <a:rPr lang="en-US" baseline="0" dirty="0"/>
              <a:t> that usually raises a lot of questions.   There are many ways to terminate cover crops and a lot will depend on the climate of the area and the objective of the producer.  There are many variables when considering termination methods.  Instructors should be able to discuss examples of where each method could and may be used. Be aware of crop insurance guidelines.</a:t>
            </a:r>
          </a:p>
          <a:p>
            <a:endParaRPr lang="en-US" baseline="0" dirty="0"/>
          </a:p>
          <a:p>
            <a:r>
              <a:rPr lang="en-US" b="1" baseline="0" dirty="0"/>
              <a:t>Frost termination</a:t>
            </a:r>
            <a:r>
              <a:rPr lang="en-US" baseline="0" dirty="0"/>
              <a:t>:  used in climates where temperature falls below ideally growing conditions for cover crop species and kills crop</a:t>
            </a:r>
          </a:p>
          <a:p>
            <a:endParaRPr lang="en-US" baseline="0" dirty="0"/>
          </a:p>
          <a:p>
            <a:r>
              <a:rPr lang="en-US" b="1" baseline="0" dirty="0"/>
              <a:t>Crimper/Roller</a:t>
            </a:r>
            <a:r>
              <a:rPr lang="en-US" baseline="0" dirty="0"/>
              <a:t>:  Can be used in independently or as combination.  To be used independent, crimper/roller must snap, crimp, or break vegetation stems to stop flow of nutrients throughout the plant.  Must be completed when target species reaches early maturity before viable seed.</a:t>
            </a:r>
          </a:p>
          <a:p>
            <a:endParaRPr lang="en-US" baseline="0" dirty="0"/>
          </a:p>
          <a:p>
            <a:r>
              <a:rPr lang="en-US" b="1" baseline="0" dirty="0"/>
              <a:t>Herbicide burn down</a:t>
            </a:r>
            <a:r>
              <a:rPr lang="en-US" baseline="0" dirty="0"/>
              <a:t>:  popular method on grain operations.  Completed before or after planting operation by applying herbicide to kill vegetation.  </a:t>
            </a:r>
          </a:p>
          <a:p>
            <a:endParaRPr lang="en-US" baseline="0" dirty="0"/>
          </a:p>
          <a:p>
            <a:r>
              <a:rPr lang="en-US" b="1" baseline="0" dirty="0"/>
              <a:t>Grazing:</a:t>
            </a:r>
            <a:r>
              <a:rPr lang="en-US" baseline="0" dirty="0"/>
              <a:t>  Use of animals to graze and trample cover crop vegetation to aid in termination.  Time grazing period close to early maturity of vegetation.  Implement take half leave have rule to support soil biology and soil health management principles. Residue cover aftermath needs to be monitored. Unless your using winterkilled varieties, this is very difficult to do. </a:t>
            </a:r>
          </a:p>
          <a:p>
            <a:endParaRPr lang="en-US" baseline="0" dirty="0"/>
          </a:p>
          <a:p>
            <a:r>
              <a:rPr lang="en-US" b="1" baseline="0" dirty="0"/>
              <a:t>Shredding/Mowing</a:t>
            </a:r>
            <a:r>
              <a:rPr lang="en-US" baseline="0" dirty="0"/>
              <a:t>:  Use of equipment to mow or shred cover crop material near maturity to aid in termination and sizing residue.  Caution – Mowers have tendency to direct residue in rows behind or beside swath that could provide planting problems.  Also be cautious that cover crop material is loose and will move and could be come tangled in equipment. Shredded and mowed residue may breakdown faster due to sizing of material through process.</a:t>
            </a:r>
          </a:p>
          <a:p>
            <a:endParaRPr lang="en-US" baseline="0" dirty="0"/>
          </a:p>
          <a:p>
            <a:r>
              <a:rPr lang="en-US" b="1" baseline="0" dirty="0"/>
              <a:t>Organic Methods</a:t>
            </a:r>
            <a:r>
              <a:rPr lang="en-US" baseline="0" dirty="0"/>
              <a:t>:  Flaming with handheld or pulled flamer that comes in contact with cover crop material that aids in termination.  Plastic or tarps can also be used to cover a area to kill vegetation.  </a:t>
            </a:r>
          </a:p>
          <a:p>
            <a:endParaRPr lang="en-US" baseline="0" dirty="0"/>
          </a:p>
          <a:p>
            <a:r>
              <a:rPr lang="en-US" b="1" baseline="0" dirty="0"/>
              <a:t>Combination of methods</a:t>
            </a:r>
            <a:r>
              <a:rPr lang="en-US" baseline="0" dirty="0"/>
              <a:t>:  Producers may use two or more methods to kill cover crop. Ex.  Herbicide burn down to kill cover crop followed by roller crimper to place residue on the ground for maximum weed suppression and to provide easier planting operation.</a:t>
            </a:r>
          </a:p>
          <a:p>
            <a:endParaRPr lang="en-US" dirty="0"/>
          </a:p>
          <a:p>
            <a:r>
              <a:rPr lang="en-US" b="1" dirty="0">
                <a:cs typeface="Calibri" panose="020F0502020204030204"/>
              </a:rPr>
              <a:t>NOTE: It is important to consider when producers new to cover crops should attempt to plant cash crops into cover crops.  To answer that question does contain several variables that are crop dependent. However, cash crops should be planted into cover crop residues that are either actively growing with fresh green residue or completely dried/brittle residue to avoid problems with planter operations. If cover crop residues are in the process of dying or breaking down, residue becomes very tough and troublesome to accommodate planting operations.  Problems with cover crop residues dragging up, clogging, wrapping and </a:t>
            </a:r>
            <a:r>
              <a:rPr lang="en-US" b="1" dirty="0" err="1">
                <a:cs typeface="Calibri" panose="020F0502020204030204"/>
              </a:rPr>
              <a:t>hairpinning</a:t>
            </a:r>
            <a:r>
              <a:rPr lang="en-US" b="1" dirty="0">
                <a:cs typeface="Calibri" panose="020F0502020204030204"/>
              </a:rPr>
              <a:t> will likely be observed. </a:t>
            </a:r>
          </a:p>
        </p:txBody>
      </p:sp>
      <p:sp>
        <p:nvSpPr>
          <p:cNvPr id="4" name="Slide Number Placeholder 3"/>
          <p:cNvSpPr>
            <a:spLocks noGrp="1"/>
          </p:cNvSpPr>
          <p:nvPr>
            <p:ph type="sldNum" sz="quarter" idx="10"/>
          </p:nvPr>
        </p:nvSpPr>
        <p:spPr/>
        <p:txBody>
          <a:bodyPr/>
          <a:lstStyle/>
          <a:p>
            <a:fld id="{027A1BD4-1506-4713-B74A-9F76B5550216}"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38450691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Slide Image Placeholder 1"/>
          <p:cNvSpPr>
            <a:spLocks noGrp="1" noRot="1" noChangeAspect="1" noTextEdit="1"/>
          </p:cNvSpPr>
          <p:nvPr>
            <p:ph type="sldImg"/>
          </p:nvPr>
        </p:nvSpPr>
        <p:spPr>
          <a:ln/>
        </p:spPr>
      </p:sp>
      <p:sp>
        <p:nvSpPr>
          <p:cNvPr id="453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(optional)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Along with planting come a need to have a well planned termination strategy.  Timing can be critical so seek advice from experienced growers and or specialists.  For some cover crops you will need your game face on!</a:t>
            </a:r>
          </a:p>
        </p:txBody>
      </p:sp>
      <p:sp>
        <p:nvSpPr>
          <p:cNvPr id="453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ea typeface="ＭＳ Ｐゴシック" panose="020B0600070205080204" pitchFamily="34" charset="-128"/>
              </a:defRPr>
            </a:lvl1pPr>
            <a:lvl2pPr marL="785372" indent="-302066">
              <a:spcBef>
                <a:spcPct val="30000"/>
              </a:spcBef>
              <a:defRPr sz="1300">
                <a:solidFill>
                  <a:schemeClr val="tx1"/>
                </a:solidFill>
                <a:latin typeface="Arial" panose="020B0604020202020204" pitchFamily="34" charset="0"/>
                <a:ea typeface="ＭＳ Ｐゴシック" panose="020B0600070205080204" pitchFamily="34" charset="-128"/>
              </a:defRPr>
            </a:lvl2pPr>
            <a:lvl3pPr marL="1208265" indent="-241653">
              <a:spcBef>
                <a:spcPct val="30000"/>
              </a:spcBef>
              <a:defRPr sz="1300">
                <a:solidFill>
                  <a:schemeClr val="tx1"/>
                </a:solidFill>
                <a:latin typeface="Arial" panose="020B0604020202020204" pitchFamily="34" charset="0"/>
                <a:ea typeface="ＭＳ Ｐゴシック" panose="020B0600070205080204" pitchFamily="34" charset="-128"/>
              </a:defRPr>
            </a:lvl3pPr>
            <a:lvl4pPr marL="1691571" indent="-241653">
              <a:spcBef>
                <a:spcPct val="30000"/>
              </a:spcBef>
              <a:defRPr sz="1300">
                <a:solidFill>
                  <a:schemeClr val="tx1"/>
                </a:solidFill>
                <a:latin typeface="Arial" panose="020B0604020202020204" pitchFamily="34" charset="0"/>
                <a:ea typeface="ＭＳ Ｐゴシック" panose="020B0600070205080204" pitchFamily="34" charset="-128"/>
              </a:defRPr>
            </a:lvl4pPr>
            <a:lvl5pPr marL="2174878" indent="-241653">
              <a:spcBef>
                <a:spcPct val="30000"/>
              </a:spcBef>
              <a:defRPr sz="1300">
                <a:solidFill>
                  <a:schemeClr val="tx1"/>
                </a:solidFill>
                <a:latin typeface="Arial" panose="020B0604020202020204" pitchFamily="34" charset="0"/>
                <a:ea typeface="ＭＳ Ｐゴシック" panose="020B0600070205080204" pitchFamily="34" charset="-128"/>
              </a:defRPr>
            </a:lvl5pPr>
            <a:lvl6pPr marL="2658184"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6pPr>
            <a:lvl7pPr marL="3141490"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7pPr>
            <a:lvl8pPr marL="3624796"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8pPr>
            <a:lvl9pPr marL="4108102" indent="-241653" eaLnBrk="0" fontAlgn="base" hangingPunct="0">
              <a:spcBef>
                <a:spcPct val="30000"/>
              </a:spcBef>
              <a:spcAft>
                <a:spcPct val="0"/>
              </a:spcAft>
              <a:defRPr sz="1300">
                <a:solidFill>
                  <a:schemeClr val="tx1"/>
                </a:solidFill>
                <a:latin typeface="Arial" panose="020B0604020202020204" pitchFamily="34" charset="0"/>
                <a:ea typeface="ＭＳ Ｐゴシック" panose="020B0600070205080204" pitchFamily="34" charset="-128"/>
              </a:defRPr>
            </a:lvl9pPr>
          </a:lstStyle>
          <a:p>
            <a:pPr>
              <a:spcBef>
                <a:spcPct val="0"/>
              </a:spcBef>
            </a:pPr>
            <a:fld id="{C94BFD03-93D3-44F2-9646-04C4DC83C979}" type="slidenum">
              <a:rPr lang="en-US" altLang="en-US" smtClean="0">
                <a:solidFill>
                  <a:srgbClr val="000000"/>
                </a:solidFill>
              </a:rPr>
              <a:pPr>
                <a:spcBef>
                  <a:spcPct val="0"/>
                </a:spcBef>
              </a:pPr>
              <a:t>50</a:t>
            </a:fld>
            <a:endParaRPr lang="en-US" altLang="en-US">
              <a:solidFill>
                <a:srgbClr val="000000"/>
              </a:solidFill>
            </a:endParaRPr>
          </a:p>
        </p:txBody>
      </p:sp>
    </p:spTree>
    <p:extLst>
      <p:ext uri="{BB962C8B-B14F-4D97-AF65-F5344CB8AC3E}">
        <p14:creationId xmlns:p14="http://schemas.microsoft.com/office/powerpoint/2010/main" val="319043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change photo to local representation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Spend a little more time explaining as needed</a:t>
            </a:r>
            <a:r>
              <a:rPr lang="en-US" dirty="0"/>
              <a:t>, as these are not explained in more detail later in the presentation: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u="sng" dirty="0"/>
              <a:t>Site preparation:</a:t>
            </a:r>
            <a:r>
              <a:rPr lang="en-US" dirty="0"/>
              <a:t>  same for all conservation seedings, need good seed to soil contact, ask questions like how much residue will you be planting into, what equipment does the producer have for seeding/terminating?  Drill vs broadcast, will you be planting into a growing crop? How much moisture is available for my mix? Are the weeds adequately controlled? will there be any herbicide carryover that could affect cover crop?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u="sng" dirty="0"/>
              <a:t>Early weed control:</a:t>
            </a:r>
            <a:r>
              <a:rPr lang="en-US" dirty="0"/>
              <a:t>  get the cc in as early as possible to eliminate weed pressure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u="sng" dirty="0"/>
              <a:t>Crop rotation/diversity:  </a:t>
            </a:r>
            <a:r>
              <a:rPr lang="en-US" dirty="0"/>
              <a:t>consider incorporating all the plant functional groups into your rotation where possible.  Understand that the more diverse the mix is, the harder it can be to manage. Consider combinations of cover crop mixes to achieve more objectives, however it is more cost effective to limit mixtures to species that will reliably achieve objectives than to try too many species at once.  Can be a common misconception, sometimes a really well-developed mix that has 3 species is much more successful (and economically feasible) then a mix that has 17 different species</a:t>
            </a:r>
          </a:p>
        </p:txBody>
      </p:sp>
      <p:sp>
        <p:nvSpPr>
          <p:cNvPr id="4" name="Slide Number Placeholder 3"/>
          <p:cNvSpPr>
            <a:spLocks noGrp="1"/>
          </p:cNvSpPr>
          <p:nvPr>
            <p:ph type="sldNum" sz="quarter" idx="10"/>
          </p:nvPr>
        </p:nvSpPr>
        <p:spPr/>
        <p:txBody>
          <a:bodyPr/>
          <a:lstStyle/>
          <a:p>
            <a:fld id="{A4A8A6C1-D4A1-450C-9D4F-9C80C2E7D870}" type="slidenum">
              <a:rPr lang="en-US" smtClean="0"/>
              <a:t>6</a:t>
            </a:fld>
            <a:endParaRPr lang="en-US"/>
          </a:p>
        </p:txBody>
      </p:sp>
    </p:spTree>
    <p:extLst>
      <p:ext uri="{BB962C8B-B14F-4D97-AF65-F5344CB8AC3E}">
        <p14:creationId xmlns:p14="http://schemas.microsoft.com/office/powerpoint/2010/main" val="813333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considerations</a:t>
            </a:r>
            <a:r>
              <a:rPr lang="en-US" baseline="0" dirty="0"/>
              <a:t> to look at when planning or planting cover crops.  Herbicide residuals could terminate desired species in cover crop mixes.</a:t>
            </a:r>
          </a:p>
          <a:p>
            <a:endParaRPr lang="en-US" baseline="0" dirty="0"/>
          </a:p>
          <a:p>
            <a:r>
              <a:rPr lang="en-US" baseline="0" dirty="0"/>
              <a:t>Look at resources in the resource folder for Kevin Bradly Cover crop issues from herbicide carryover. https://extension.missouri.edu/media/wysiwyg/Extensiondata/Pro/WeedScience/Docs/CoverCropCarryover.pdf</a:t>
            </a:r>
          </a:p>
          <a:p>
            <a:r>
              <a:rPr lang="en-US" baseline="0" dirty="0"/>
              <a:t> </a:t>
            </a:r>
            <a:endParaRPr lang="en-US" dirty="0"/>
          </a:p>
        </p:txBody>
      </p:sp>
      <p:sp>
        <p:nvSpPr>
          <p:cNvPr id="4" name="Slide Number Placeholder 3"/>
          <p:cNvSpPr>
            <a:spLocks noGrp="1"/>
          </p:cNvSpPr>
          <p:nvPr>
            <p:ph type="sldNum" sz="quarter" idx="10"/>
          </p:nvPr>
        </p:nvSpPr>
        <p:spPr/>
        <p:txBody>
          <a:bodyPr/>
          <a:lstStyle/>
          <a:p>
            <a:fld id="{027A1BD4-1506-4713-B74A-9F76B5550216}" type="slidenum">
              <a:rPr lang="en-US" smtClean="0"/>
              <a:t>51</a:t>
            </a:fld>
            <a:endParaRPr lang="en-US"/>
          </a:p>
        </p:txBody>
      </p:sp>
    </p:spTree>
    <p:extLst>
      <p:ext uri="{BB962C8B-B14F-4D97-AF65-F5344CB8AC3E}">
        <p14:creationId xmlns:p14="http://schemas.microsoft.com/office/powerpoint/2010/main" val="39408282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rgbClr val="000000"/>
              </a:buClr>
              <a:buNone/>
              <a:defRPr/>
            </a:pPr>
            <a:r>
              <a:rPr lang="en-US" b="0" i="0" dirty="0">
                <a:solidFill>
                  <a:srgbClr val="333333"/>
                </a:solidFill>
                <a:effectLst/>
                <a:highlight>
                  <a:srgbClr val="FFFFFF"/>
                </a:highlight>
                <a:latin typeface="Helvetica Neue"/>
              </a:rPr>
              <a:t>Make note of this comment:  </a:t>
            </a:r>
            <a:r>
              <a:rPr lang="en-US" sz="2800" dirty="0">
                <a:latin typeface="Calibri"/>
              </a:rPr>
              <a:t>Carryover potential from crop to cover crop and cover crop termination to crop</a:t>
            </a:r>
          </a:p>
          <a:p>
            <a:pPr lvl="1">
              <a:buClrTx/>
              <a:buFont typeface="Wingdings" panose="05000000000000000000" pitchFamily="2" charset="2"/>
              <a:buChar char="§"/>
              <a:defRPr/>
            </a:pPr>
            <a:r>
              <a:rPr lang="en-US" sz="2800" dirty="0">
                <a:latin typeface="Calibri"/>
              </a:rPr>
              <a:t>Challenging to predict potential carryover of herbicides to cover crops with exhaustive variables.</a:t>
            </a:r>
          </a:p>
          <a:p>
            <a:pPr lvl="1">
              <a:buClrTx/>
              <a:buFont typeface="Wingdings" panose="05000000000000000000" pitchFamily="2" charset="2"/>
              <a:buChar char="§"/>
              <a:defRPr/>
            </a:pPr>
            <a:r>
              <a:rPr lang="en-US" sz="2800" dirty="0">
                <a:latin typeface="Calibri"/>
              </a:rPr>
              <a:t>Careful planning can help increase confidence.</a:t>
            </a:r>
          </a:p>
          <a:p>
            <a:endParaRPr lang="en-US" b="0" i="0" dirty="0">
              <a:solidFill>
                <a:srgbClr val="333333"/>
              </a:solidFill>
              <a:effectLst/>
              <a:highlight>
                <a:srgbClr val="FFFFFF"/>
              </a:highlight>
              <a:latin typeface="Helvetica Neue"/>
            </a:endParaRPr>
          </a:p>
          <a:p>
            <a:endParaRPr lang="en-US" b="0" i="0" dirty="0">
              <a:solidFill>
                <a:srgbClr val="333333"/>
              </a:solidFill>
              <a:effectLst/>
              <a:highlight>
                <a:srgbClr val="FFFFFF"/>
              </a:highlight>
              <a:latin typeface="Helvetica Neue"/>
            </a:endParaRPr>
          </a:p>
          <a:p>
            <a:r>
              <a:rPr lang="en-US" b="0" i="0" dirty="0">
                <a:solidFill>
                  <a:srgbClr val="333333"/>
                </a:solidFill>
                <a:effectLst/>
                <a:highlight>
                  <a:srgbClr val="FFFFFF"/>
                </a:highlight>
                <a:latin typeface="Helvetica Neue"/>
              </a:rPr>
              <a:t>A bioassay is a technique for determining if herbicide (or other chemical) residues are present and bioavailable in soil or water at high enough concentrations to adversely affect plant growth. This is a simple, economical, and direct method to determine if it is safe to seed or plant into areas previously treated with herbicides or into soil with an unknown history of herbicide use.</a:t>
            </a:r>
          </a:p>
          <a:p>
            <a:endParaRPr lang="en-US" b="0" i="0" dirty="0">
              <a:solidFill>
                <a:srgbClr val="333333"/>
              </a:solidFill>
              <a:effectLst/>
              <a:highlight>
                <a:srgbClr val="FFFFFF"/>
              </a:highlight>
              <a:latin typeface="Helvetica Neue"/>
            </a:endParaRPr>
          </a:p>
          <a:p>
            <a:r>
              <a:rPr lang="en-US" b="0" i="0" dirty="0">
                <a:solidFill>
                  <a:srgbClr val="333333"/>
                </a:solidFill>
                <a:effectLst/>
                <a:highlight>
                  <a:srgbClr val="FFFFFF"/>
                </a:highlight>
                <a:latin typeface="Helvetica Neue"/>
              </a:rPr>
              <a:t>See the link above and/or the pdf from NC State on how to conduct a bioassay in guidance documents folder see cover crop module subfolder</a:t>
            </a:r>
          </a:p>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52</a:t>
            </a:fld>
            <a:endParaRPr lang="en-US"/>
          </a:p>
        </p:txBody>
      </p:sp>
    </p:spTree>
    <p:extLst>
      <p:ext uri="{BB962C8B-B14F-4D97-AF65-F5344CB8AC3E}">
        <p14:creationId xmlns:p14="http://schemas.microsoft.com/office/powerpoint/2010/main" val="40779708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Cover Crops | RMA (usda.gov)</a:t>
            </a:r>
            <a:r>
              <a:rPr lang="en-US" dirty="0"/>
              <a:t>  Visit this RMA sponsored site for the latest information  on crop insurance and cover crop use.</a:t>
            </a:r>
          </a:p>
        </p:txBody>
      </p:sp>
      <p:sp>
        <p:nvSpPr>
          <p:cNvPr id="4" name="Slide Number Placeholder 3"/>
          <p:cNvSpPr>
            <a:spLocks noGrp="1"/>
          </p:cNvSpPr>
          <p:nvPr>
            <p:ph type="sldNum" sz="quarter" idx="5"/>
          </p:nvPr>
        </p:nvSpPr>
        <p:spPr/>
        <p:txBody>
          <a:bodyPr/>
          <a:lstStyle/>
          <a:p>
            <a:fld id="{D8BD3564-BA70-487D-809A-030C0B32E9FE}" type="slidenum">
              <a:rPr lang="en-US" smtClean="0"/>
              <a:t>53</a:t>
            </a:fld>
            <a:endParaRPr lang="en-US"/>
          </a:p>
        </p:txBody>
      </p:sp>
    </p:spTree>
    <p:extLst>
      <p:ext uri="{BB962C8B-B14F-4D97-AF65-F5344CB8AC3E}">
        <p14:creationId xmlns:p14="http://schemas.microsoft.com/office/powerpoint/2010/main" val="10916332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weed management is a purpose for planning cover crops, the covers need to be established and terminated prior to problem weed germination. </a:t>
            </a:r>
          </a:p>
          <a:p>
            <a:r>
              <a:rPr lang="en-US" dirty="0">
                <a:ea typeface="Calibri"/>
                <a:cs typeface="Calibri"/>
              </a:rPr>
              <a:t>Be sure to state that at the start of the system and you introduce cover crops that the soil is highly degraded and you may end up causing an alternative problem to the following crop.  The cover crop may harbor a vector.  </a:t>
            </a:r>
          </a:p>
        </p:txBody>
      </p:sp>
      <p:sp>
        <p:nvSpPr>
          <p:cNvPr id="4" name="Slide Number Placeholder 3"/>
          <p:cNvSpPr>
            <a:spLocks noGrp="1"/>
          </p:cNvSpPr>
          <p:nvPr>
            <p:ph type="sldNum" sz="quarter" idx="5"/>
          </p:nvPr>
        </p:nvSpPr>
        <p:spPr/>
        <p:txBody>
          <a:bodyPr/>
          <a:lstStyle/>
          <a:p>
            <a:fld id="{D8BD3564-BA70-487D-809A-030C0B32E9FE}" type="slidenum">
              <a:rPr lang="en-US" smtClean="0"/>
              <a:t>54</a:t>
            </a:fld>
            <a:endParaRPr lang="en-US"/>
          </a:p>
        </p:txBody>
      </p:sp>
    </p:spTree>
    <p:extLst>
      <p:ext uri="{BB962C8B-B14F-4D97-AF65-F5344CB8AC3E}">
        <p14:creationId xmlns:p14="http://schemas.microsoft.com/office/powerpoint/2010/main" val="16046751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JS </a:t>
            </a:r>
            <a:r>
              <a:rPr lang="en-US" err="1"/>
              <a:t>Petrosino</a:t>
            </a:r>
            <a:r>
              <a:rPr lang="en-US"/>
              <a:t>, MS Thesis, Kansas State University</a:t>
            </a:r>
          </a:p>
          <a:p>
            <a:endParaRPr lang="en-US"/>
          </a:p>
        </p:txBody>
      </p:sp>
      <p:sp>
        <p:nvSpPr>
          <p:cNvPr id="4" name="Slide Number Placeholder 3"/>
          <p:cNvSpPr>
            <a:spLocks noGrp="1"/>
          </p:cNvSpPr>
          <p:nvPr>
            <p:ph type="sldNum" sz="quarter" idx="5"/>
          </p:nvPr>
        </p:nvSpPr>
        <p:spPr/>
        <p:txBody>
          <a:bodyPr/>
          <a:lstStyle/>
          <a:p>
            <a:fld id="{A4A8A6C1-D4A1-450C-9D4F-9C80C2E7D870}" type="slidenum">
              <a:rPr lang="en-US" smtClean="0"/>
              <a:t>55</a:t>
            </a:fld>
            <a:endParaRPr lang="en-US"/>
          </a:p>
        </p:txBody>
      </p:sp>
    </p:spTree>
    <p:extLst>
      <p:ext uri="{BB962C8B-B14F-4D97-AF65-F5344CB8AC3E}">
        <p14:creationId xmlns:p14="http://schemas.microsoft.com/office/powerpoint/2010/main" val="23398230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a:t>
            </a:r>
            <a:r>
              <a:rPr lang="en-US" err="1"/>
              <a:t>notill</a:t>
            </a:r>
            <a:r>
              <a:rPr lang="en-US" baseline="0"/>
              <a:t> farmer pulses and minuses</a:t>
            </a:r>
            <a:r>
              <a:rPr lang="en-US"/>
              <a:t>.  States can add additional local resources as needed</a:t>
            </a:r>
          </a:p>
        </p:txBody>
      </p:sp>
      <p:sp>
        <p:nvSpPr>
          <p:cNvPr id="4" name="Slide Number Placeholder 3"/>
          <p:cNvSpPr>
            <a:spLocks noGrp="1"/>
          </p:cNvSpPr>
          <p:nvPr>
            <p:ph type="sldNum" sz="quarter" idx="10"/>
          </p:nvPr>
        </p:nvSpPr>
        <p:spPr/>
        <p:txBody>
          <a:bodyPr/>
          <a:lstStyle/>
          <a:p>
            <a:fld id="{027A1BD4-1506-4713-B74A-9F76B5550216}" type="slidenum">
              <a:rPr lang="en-US" smtClean="0"/>
              <a:t>56</a:t>
            </a:fld>
            <a:endParaRPr lang="en-US"/>
          </a:p>
        </p:txBody>
      </p:sp>
    </p:spTree>
    <p:extLst>
      <p:ext uri="{BB962C8B-B14F-4D97-AF65-F5344CB8AC3E}">
        <p14:creationId xmlns:p14="http://schemas.microsoft.com/office/powerpoint/2010/main" val="9456723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0">
                <a:solidFill>
                  <a:schemeClr val="accent2"/>
                </a:solidFill>
              </a:rPr>
              <a:t>Soil organisms are driving the benefits obtained through achieving and improving the condition of the four principles.  Therefore, the principles can be viewed from the perspective of how they benefit the soil ecosystem.</a:t>
            </a:r>
          </a:p>
          <a:p>
            <a:pPr marL="239975" indent="-239975" defTabSz="966612">
              <a:buFont typeface="Arial" panose="020B0604020202020204" pitchFamily="34" charset="0"/>
              <a:buChar char="•"/>
              <a:defRPr/>
            </a:pPr>
            <a:r>
              <a:rPr lang="en-US" b="1">
                <a:solidFill>
                  <a:schemeClr val="accent2"/>
                </a:solidFill>
              </a:rPr>
              <a:t>Feed</a:t>
            </a:r>
            <a:r>
              <a:rPr lang="en-US">
                <a:solidFill>
                  <a:schemeClr val="accent2"/>
                </a:solidFill>
              </a:rPr>
              <a:t> </a:t>
            </a:r>
            <a:r>
              <a:rPr lang="en-US"/>
              <a:t>diverse, continuous inputs (C sources, energy).  The “feeding” benefits to the soil community arise predominantly from roots and diversity.</a:t>
            </a:r>
          </a:p>
          <a:p>
            <a:pPr marL="239975" indent="-239975" defTabSz="966612">
              <a:buFont typeface="Arial" panose="020B0604020202020204" pitchFamily="34" charset="0"/>
              <a:buChar char="•"/>
              <a:defRPr/>
            </a:pPr>
            <a:r>
              <a:rPr lang="en-US" b="1">
                <a:solidFill>
                  <a:schemeClr val="accent2"/>
                </a:solidFill>
              </a:rPr>
              <a:t>Protect</a:t>
            </a:r>
            <a:r>
              <a:rPr lang="en-US">
                <a:solidFill>
                  <a:schemeClr val="accent2"/>
                </a:solidFill>
              </a:rPr>
              <a:t> </a:t>
            </a:r>
            <a:r>
              <a:rPr lang="en-US"/>
              <a:t>habitat (aggregates and organic matter).  The “protecting” benefits to the soil community arise predominantly from disturbance and cover.  </a:t>
            </a:r>
          </a:p>
          <a:p>
            <a:pPr marL="239975" indent="-239975">
              <a:buFont typeface="Arial" panose="020B0604020202020204" pitchFamily="34" charset="0"/>
              <a:buChar char="•"/>
            </a:pPr>
            <a:endParaRPr lang="en-US">
              <a:solidFill>
                <a:schemeClr val="accent1"/>
              </a:solidFill>
              <a:sym typeface="Wingdings" panose="05000000000000000000" pitchFamily="2" charset="2"/>
            </a:endParaRPr>
          </a:p>
          <a:p>
            <a:pPr marL="239975" indent="-239975">
              <a:buFont typeface="Arial" panose="020B0604020202020204" pitchFamily="34" charset="0"/>
              <a:buChar char="•"/>
            </a:pPr>
            <a:r>
              <a:rPr lang="en-US">
                <a:solidFill>
                  <a:schemeClr val="accent1"/>
                </a:solidFill>
                <a:sym typeface="Wingdings" panose="05000000000000000000" pitchFamily="2" charset="2"/>
              </a:rPr>
              <a:t>Maintain SOM &amp; aggregates; Reduce erosion &amp; runoff risk</a:t>
            </a:r>
          </a:p>
          <a:p>
            <a:pPr marL="239975" indent="-239975">
              <a:buFont typeface="Arial" panose="020B0604020202020204" pitchFamily="34" charset="0"/>
              <a:buChar char="•"/>
            </a:pPr>
            <a:r>
              <a:rPr lang="en-US" b="0">
                <a:solidFill>
                  <a:schemeClr val="tx1"/>
                </a:solidFill>
                <a:sym typeface="Wingdings" panose="05000000000000000000" pitchFamily="2" charset="2"/>
              </a:rPr>
              <a:t>Buffer temperature;</a:t>
            </a:r>
            <a:r>
              <a:rPr lang="en-US" b="0" baseline="0">
                <a:solidFill>
                  <a:schemeClr val="tx1"/>
                </a:solidFill>
                <a:sym typeface="Wingdings" panose="05000000000000000000" pitchFamily="2" charset="2"/>
              </a:rPr>
              <a:t> </a:t>
            </a:r>
            <a:r>
              <a:rPr lang="en-US" b="0">
                <a:solidFill>
                  <a:schemeClr val="tx1"/>
                </a:solidFill>
                <a:sym typeface="Wingdings" panose="05000000000000000000" pitchFamily="2" charset="2"/>
              </a:rPr>
              <a:t>Reduce evaporation</a:t>
            </a:r>
          </a:p>
          <a:p>
            <a:pPr marL="179562" indent="-179562">
              <a:buClr>
                <a:schemeClr val="tx1"/>
              </a:buClr>
              <a:buFont typeface="Arial" panose="020B0604020202020204" pitchFamily="34" charset="0"/>
              <a:buChar char="•"/>
            </a:pPr>
            <a:r>
              <a:rPr lang="en-US"/>
              <a:t>Feed: </a:t>
            </a:r>
            <a:r>
              <a:rPr lang="en-US" sz="1300">
                <a:sym typeface="Wingdings" panose="05000000000000000000" pitchFamily="2" charset="2"/>
              </a:rPr>
              <a:t>Break disease cycles; Stimulate microbial diversity; </a:t>
            </a:r>
            <a:r>
              <a:rPr lang="en-US" sz="1300" b="1">
                <a:solidFill>
                  <a:schemeClr val="tx2">
                    <a:lumMod val="60000"/>
                    <a:lumOff val="40000"/>
                  </a:schemeClr>
                </a:solidFill>
                <a:sym typeface="Wingdings" panose="05000000000000000000" pitchFamily="2" charset="2"/>
              </a:rPr>
              <a:t>Increase SOM and nutrient cycling</a:t>
            </a:r>
          </a:p>
          <a:p>
            <a:pPr marL="179562" indent="-179562">
              <a:buClr>
                <a:schemeClr val="tx1"/>
              </a:buClr>
              <a:buFont typeface="Arial" panose="020B0604020202020204" pitchFamily="34" charset="0"/>
              <a:buChar char="•"/>
            </a:pPr>
            <a:r>
              <a:rPr lang="en-US" sz="1300" b="1">
                <a:solidFill>
                  <a:schemeClr val="tx2">
                    <a:lumMod val="60000"/>
                    <a:lumOff val="40000"/>
                  </a:schemeClr>
                </a:solidFill>
                <a:sym typeface="Wingdings" panose="05000000000000000000" pitchFamily="2" charset="2"/>
              </a:rPr>
              <a:t>Enhance plant growth; </a:t>
            </a:r>
            <a:r>
              <a:rPr lang="en-US" sz="1300">
                <a:sym typeface="Wingdings" panose="05000000000000000000" pitchFamily="2" charset="2"/>
              </a:rPr>
              <a:t>Increase predator &amp;  pollinator populations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57</a:t>
            </a:fld>
            <a:endParaRPr lang="en-US"/>
          </a:p>
        </p:txBody>
      </p:sp>
    </p:spTree>
    <p:extLst>
      <p:ext uri="{BB962C8B-B14F-4D97-AF65-F5344CB8AC3E}">
        <p14:creationId xmlns:p14="http://schemas.microsoft.com/office/powerpoint/2010/main" val="173911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Residue management </a:t>
            </a:r>
            <a:r>
              <a:rPr lang="en-US" dirty="0"/>
              <a:t>– Does the residue from the previous cash crop need to be conditioned in some way to facilitate the cover crop establishment ( crimper roller, mower, straw harvest in high yield environments leaving appropriate residue amounts to support soil health principles) Consider maintaining residues to leaving standing to facilitate better planting conditions, mowing sizes residue, windrows, orients residue horizontal, perpendicular to planting equipment making hair pinning more common.</a:t>
            </a:r>
          </a:p>
          <a:p>
            <a:r>
              <a:rPr lang="en-US" b="1" u="sng" dirty="0"/>
              <a:t>Nutrient Cycling </a:t>
            </a:r>
            <a:r>
              <a:rPr lang="en-US" dirty="0"/>
              <a:t>– Look at current cropping system and assess its C:N ratio.  Is it heavy carbon or heavy nitrogen?  Use cover crop species to balance the C:N ratio to avoid immobilization, nutrient tie up and possible nutrient losses through leaching. </a:t>
            </a:r>
          </a:p>
          <a:p>
            <a:r>
              <a:rPr lang="en-US" b="1" u="sng" dirty="0"/>
              <a:t>Insect and disease management </a:t>
            </a:r>
            <a:r>
              <a:rPr lang="en-US" dirty="0"/>
              <a:t>– know your current pest and predators in your cropping system and scout to monitor economic thresholds for treatment. Consider management styles sterility vs competitive disease management.</a:t>
            </a:r>
          </a:p>
          <a:p>
            <a:r>
              <a:rPr lang="en-US" b="1" u="sng" dirty="0"/>
              <a:t>Economics</a:t>
            </a:r>
            <a:r>
              <a:rPr lang="en-US" dirty="0"/>
              <a:t> – with all of the environmental issues occurring nationwide, (nitrates, water quality, soil erosion, air quality) can we afford not to use a cover crop in current cropping systems?</a:t>
            </a:r>
          </a:p>
        </p:txBody>
      </p:sp>
      <p:sp>
        <p:nvSpPr>
          <p:cNvPr id="4" name="Slide Number Placeholder 3"/>
          <p:cNvSpPr>
            <a:spLocks noGrp="1"/>
          </p:cNvSpPr>
          <p:nvPr>
            <p:ph type="sldNum" sz="quarter" idx="10"/>
          </p:nvPr>
        </p:nvSpPr>
        <p:spPr/>
        <p:txBody>
          <a:bodyPr/>
          <a:lstStyle/>
          <a:p>
            <a:fld id="{A4A8A6C1-D4A1-450C-9D4F-9C80C2E7D870}" type="slidenum">
              <a:rPr lang="en-US" smtClean="0"/>
              <a:t>7</a:t>
            </a:fld>
            <a:endParaRPr lang="en-US"/>
          </a:p>
        </p:txBody>
      </p:sp>
    </p:spTree>
    <p:extLst>
      <p:ext uri="{BB962C8B-B14F-4D97-AF65-F5344CB8AC3E}">
        <p14:creationId xmlns:p14="http://schemas.microsoft.com/office/powerpoint/2010/main" val="994093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**Add local examples of seeding windows</a:t>
            </a:r>
            <a:r>
              <a:rPr lang="en-US" dirty="0"/>
              <a:t>.  When can the producer plant CC in his rotation?</a:t>
            </a:r>
            <a:r>
              <a:rPr lang="en-US" baseline="0" dirty="0"/>
              <a:t>  The easiest in most rotations is behind small grain crops.</a:t>
            </a:r>
          </a:p>
          <a:p>
            <a:r>
              <a:rPr lang="en-US" baseline="0" dirty="0"/>
              <a:t>Be aware of crop insurance implications, they seem to be a constant moving target</a:t>
            </a:r>
          </a:p>
          <a:p>
            <a:r>
              <a:rPr lang="en-US" baseline="0" dirty="0"/>
              <a:t>There may be short windows to grow cover crops ex. 60 days between cash crops to build diversity, scavenge nutrients, and suppress weeds.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These are the four major opportunities to seed cover crops in traditional cropping systems.</a:t>
            </a:r>
          </a:p>
        </p:txBody>
      </p:sp>
      <p:sp>
        <p:nvSpPr>
          <p:cNvPr id="4" name="Slide Number Placeholder 3"/>
          <p:cNvSpPr>
            <a:spLocks noGrp="1"/>
          </p:cNvSpPr>
          <p:nvPr>
            <p:ph type="sldNum" sz="quarter" idx="10"/>
          </p:nvPr>
        </p:nvSpPr>
        <p:spPr/>
        <p:txBody>
          <a:bodyPr/>
          <a:lstStyle/>
          <a:p>
            <a:fld id="{027A1BD4-1506-4713-B74A-9F76B5550216}" type="slidenum">
              <a:rPr lang="en-US" smtClean="0"/>
              <a:t>8</a:t>
            </a:fld>
            <a:endParaRPr lang="en-US"/>
          </a:p>
        </p:txBody>
      </p:sp>
    </p:spTree>
    <p:extLst>
      <p:ext uri="{BB962C8B-B14F-4D97-AF65-F5344CB8AC3E}">
        <p14:creationId xmlns:p14="http://schemas.microsoft.com/office/powerpoint/2010/main" val="266948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1" u="sng" dirty="0"/>
              <a:t>Discuss other planting windows for your region</a:t>
            </a:r>
            <a:r>
              <a:rPr lang="en-US" dirty="0"/>
              <a:t>. You can add additional slides to showcase these windows.  </a:t>
            </a:r>
            <a:r>
              <a:rPr lang="en-US" b="1" dirty="0"/>
              <a:t>Before activating animation, you can ask the participants if they see opportunities to increase ecosystem services to the fullest extent possible</a:t>
            </a:r>
            <a:r>
              <a:rPr lang="en-US" dirty="0"/>
              <a:t>.</a:t>
            </a:r>
          </a:p>
          <a:p>
            <a:r>
              <a:rPr lang="en-US" dirty="0">
                <a:ea typeface="Calibri"/>
                <a:cs typeface="Calibri"/>
              </a:rPr>
              <a:t>Objectives: </a:t>
            </a:r>
          </a:p>
          <a:p>
            <a:pPr marL="228600" indent="-228600">
              <a:buAutoNum type="arabicPeriod"/>
            </a:pPr>
            <a:r>
              <a:rPr lang="en-US" dirty="0"/>
              <a:t>Overcomes primary obstacle limiting adoption of cover crops</a:t>
            </a:r>
            <a:endParaRPr lang="en-US" dirty="0">
              <a:ea typeface="Calibri"/>
              <a:cs typeface="Calibri"/>
            </a:endParaRPr>
          </a:p>
          <a:p>
            <a:pPr marL="228600" indent="-228600">
              <a:buAutoNum type="arabicPeriod"/>
            </a:pPr>
            <a:endParaRPr lang="en-US" dirty="0">
              <a:ea typeface="Calibri"/>
              <a:cs typeface="Calibri"/>
            </a:endParaRPr>
          </a:p>
          <a:p>
            <a:pPr marL="228600" indent="-228600">
              <a:buAutoNum type="arabicPeriod"/>
            </a:pPr>
            <a:r>
              <a:rPr lang="en-US" dirty="0"/>
              <a:t>Reduces soil erosion from intensive storms in late summer and early fall</a:t>
            </a:r>
            <a:endParaRPr lang="en-US" dirty="0">
              <a:ea typeface="Calibri"/>
              <a:cs typeface="Calibri"/>
            </a:endParaRPr>
          </a:p>
          <a:p>
            <a:pPr marL="228600" indent="-228600">
              <a:buAutoNum type="arabicPeriod"/>
            </a:pPr>
            <a:endParaRPr lang="en-US" dirty="0">
              <a:ea typeface="Calibri"/>
              <a:cs typeface="Calibri"/>
            </a:endParaRPr>
          </a:p>
          <a:p>
            <a:pPr marL="228600" indent="-228600">
              <a:buAutoNum type="arabicPeriod"/>
            </a:pPr>
            <a:r>
              <a:rPr lang="en-US" dirty="0"/>
              <a:t>Increases potential for different species and greater services</a:t>
            </a:r>
            <a:endParaRPr lang="en-US" dirty="0">
              <a:ea typeface="Calibri"/>
              <a:cs typeface="Calibri"/>
            </a:endParaRPr>
          </a:p>
          <a:p>
            <a:endParaRPr lang="en-US" dirty="0">
              <a:cs typeface="Calibri"/>
            </a:endParaRPr>
          </a:p>
          <a:p>
            <a:r>
              <a:rPr lang="en-US" dirty="0"/>
              <a:t>Conservation planners may encounter producers whose operation may be at different levels of providing ecosystems services.  The graphics in A, B, C, and D highlight these possible levels in regard to the producer's current management.  Relate and discuss these graphics with common cropping systems in your area to assist in illustrating how managing cover crops can be strengthened to provide for more ecosystem services.  </a:t>
            </a:r>
          </a:p>
          <a:p>
            <a:endParaRPr lang="en-US" dirty="0"/>
          </a:p>
          <a:p>
            <a:r>
              <a:rPr lang="en-US" b="1" dirty="0"/>
              <a:t>Graphic A </a:t>
            </a:r>
            <a:r>
              <a:rPr lang="en-US" dirty="0"/>
              <a:t>– This illustrates many cropping systems that do not include cover crops.  Notice areas before and after the annual grain crop where living roots are absent and ecosystem services are not provided to the system.</a:t>
            </a:r>
          </a:p>
          <a:p>
            <a:r>
              <a:rPr lang="en-US" b="1" dirty="0"/>
              <a:t>Graphic B </a:t>
            </a:r>
            <a:r>
              <a:rPr lang="en-US" dirty="0"/>
              <a:t>– This illustrates a cropping system where a producer is utilizing cover crops.  Cover crops are planted at the conclusion of harvest activities and terminated before the annual grain crop is planted.  Notice gaps in biomass production before and after annual grain crop and cover crops.  These times are absent of living roots and still offer missing ecosystem services.  This graphic likely represents a majority of producers that have started or have been implementing cover crops.  Planners do have the opportunity to identify this and possibly promote further cover crop management to move towards increasing ecosystem services that are identified in graphics C and D.</a:t>
            </a:r>
          </a:p>
          <a:p>
            <a:r>
              <a:rPr lang="en-US" b="1" dirty="0"/>
              <a:t>Graphic C</a:t>
            </a:r>
            <a:r>
              <a:rPr lang="en-US" dirty="0"/>
              <a:t> – This illustrates an increased management that includes cover crops being planted after annual grain crop harvest.  Cover crops are allowed to grow longer in the spring achieving additional amounts of biomass.  Annual grain crop planting and cover crop termination are completed very close together and are part of planting green scenario.  Allowing cover crops to grow right up to cash crop planting narrows the gap considerably where living roots would have been absent from the system.  </a:t>
            </a:r>
            <a:r>
              <a:rPr lang="en-US" b="1" dirty="0"/>
              <a:t>Note: Presenters </a:t>
            </a:r>
            <a:r>
              <a:rPr lang="en-US" dirty="0"/>
              <a:t>– review applicable cover crop termination guidelines and RMA guidance for your area for possible planning implications.</a:t>
            </a:r>
          </a:p>
          <a:p>
            <a:r>
              <a:rPr lang="en-US" b="1" dirty="0"/>
              <a:t>Graphic D</a:t>
            </a:r>
            <a:r>
              <a:rPr lang="en-US" dirty="0"/>
              <a:t> – This graphic illustrates a cropping system where the management is focused to provide ecosystem services as much of the year as possible. </a:t>
            </a:r>
            <a:r>
              <a:rPr lang="en-US" b="1" dirty="0"/>
              <a:t>Slide animation is present: </a:t>
            </a:r>
            <a:r>
              <a:rPr lang="en-US"/>
              <a:t>The graphic first shows including an inter-seeding event late during the cropping season.  This allows cover crops to be seeded and established while the annual grain crop is drying down prior to harvest.  As light increases through the crop canopy, cover crops germinate and become established.  Harvest activities allow full sunlight and cover crops are able to continue to grow with a head start.  Inter-seeding interest has grown over the years where cropping seasons are short or producers are pushing the envelope to having living roots in the system as much as possible.  By clicking again to show animation, a shaded area is included that would represent planting green to compliment the system.  </a:t>
            </a:r>
            <a:endParaRPr lang="en-US">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B220D36-9CB8-AB40-BCEF-65C6458F6E9E}" type="slidenum">
              <a:rPr lang="en-US" smtClean="0"/>
              <a:t>9</a:t>
            </a:fld>
            <a:endParaRPr lang="en-US"/>
          </a:p>
        </p:txBody>
      </p:sp>
    </p:spTree>
    <p:extLst>
      <p:ext uri="{BB962C8B-B14F-4D97-AF65-F5344CB8AC3E}">
        <p14:creationId xmlns:p14="http://schemas.microsoft.com/office/powerpoint/2010/main" val="3608203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Many of these can make or break a producer from success.  Making them aware of these considerations highly depends on their operation and time and comfort level.  </a:t>
            </a:r>
          </a:p>
          <a:p>
            <a:pPr defTabSz="966612">
              <a:defRPr/>
            </a:pPr>
            <a:endParaRPr lang="en-US" sz="1400" dirty="0">
              <a:ea typeface="Calibri" panose="020F0502020204030204"/>
              <a:cs typeface="Calibri" panose="020F0502020204030204"/>
            </a:endParaRPr>
          </a:p>
          <a:p>
            <a:pPr marL="285750" indent="-285750" defTabSz="966612">
              <a:buFont typeface="Arial" panose="020B0604020202020204" pitchFamily="34" charset="0"/>
              <a:buChar char="•"/>
              <a:defRPr/>
            </a:pPr>
            <a:endParaRPr lang="en-US" sz="1400" dirty="0"/>
          </a:p>
          <a:p>
            <a:pPr marL="285750" marR="0" lvl="0" indent="-285750" algn="l" defTabSz="966612">
              <a:lnSpc>
                <a:spcPct val="100000"/>
              </a:lnSpc>
              <a:spcBef>
                <a:spcPts val="0"/>
              </a:spcBef>
              <a:spcAft>
                <a:spcPts val="0"/>
              </a:spcAft>
              <a:buClrTx/>
              <a:buSzTx/>
              <a:buFont typeface="Arial" panose="020B0604020202020204" pitchFamily="34" charset="0"/>
              <a:buChar char="•"/>
              <a:tabLst/>
              <a:defRPr/>
            </a:pPr>
            <a:r>
              <a:rPr lang="en-US" sz="1400"/>
              <a:t>Earlier seeding results in better seed germination, tillering, growth, survival and more biomass. </a:t>
            </a:r>
            <a:endParaRPr lang="en-US">
              <a:ea typeface="Calibri"/>
              <a:cs typeface="Calibri"/>
            </a:endParaRPr>
          </a:p>
          <a:p>
            <a:r>
              <a:rPr lang="en-US" sz="1300" dirty="0"/>
              <a:t>        Late fall planted cover crop seeds have less (much less) germination due to decreasing soil temps than early fall seeded cover crops. Biomass can be exponentially less. Some late planted seed can over winter and germinate the next year.</a:t>
            </a:r>
            <a:endParaRPr lang="en-US" sz="1300" dirty="0">
              <a:ea typeface="Calibri"/>
              <a:cs typeface="Calibri"/>
            </a:endParaRPr>
          </a:p>
          <a:p>
            <a:r>
              <a:rPr lang="en-US" sz="1300" dirty="0"/>
              <a:t> </a:t>
            </a:r>
            <a:endParaRPr lang="en-US" sz="130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Delaying termination in spring can compensate for delayed planting in the fall (some producers have learned to plant green)</a:t>
            </a:r>
            <a:endParaRPr lang="en-US" sz="1200" dirty="0">
              <a:ea typeface="Calibri"/>
              <a:cs typeface="Calibri"/>
            </a:endParaRPr>
          </a:p>
          <a:p>
            <a:r>
              <a:rPr lang="en-US" dirty="0"/>
              <a:t>In most cases allowing termination to be delayed for several weeks into the break of spring will allow substantial biomass to be produced above and below ground.  </a:t>
            </a:r>
            <a:endParaRPr lang="en-US" dirty="0">
              <a:ea typeface="Calibri"/>
              <a:cs typeface="Calibri"/>
            </a:endParaRPr>
          </a:p>
          <a:p>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Be aware of planting dates based on species in the mix (warm / cool season; winter grains /cool season legumes and brassicas)</a:t>
            </a:r>
            <a:endParaRPr lang="en-US" sz="120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For instance, make sure to identify warm season species that are in mixes that you plan to seed and that appropriate time is available for growing prior to killing frost. For example in northern latitudes it may not be practical to plant a warm season species in the month of September due to likelihood of killing frost. </a:t>
            </a:r>
            <a:endParaRPr lang="en-US" sz="120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Drilling is much more efficient than surface broadcast.  Increase seeding rate by 10-30% when broadcasting. </a:t>
            </a:r>
            <a:endParaRPr lang="en-US" sz="120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Reliability for surface (aerial, highboy, non-disturbance) broadcasting rates without incorporation is dependent on residue cover (</a:t>
            </a:r>
            <a:r>
              <a:rPr lang="en-US" b="0" dirty="0" err="1"/>
              <a:t>ie</a:t>
            </a:r>
            <a:r>
              <a:rPr lang="en-US" b="0" dirty="0"/>
              <a:t>  seeding prior to leaf defoliation),  rainfall, or soil moisture or ability to irrigate than seeding rate alone</a:t>
            </a:r>
            <a:endParaRPr lang="en-US" b="0" dirty="0">
              <a:ea typeface="Calibri"/>
              <a:cs typeface="Calibri"/>
            </a:endParaRPr>
          </a:p>
        </p:txBody>
      </p:sp>
      <p:sp>
        <p:nvSpPr>
          <p:cNvPr id="4" name="Slide Number Placeholder 3"/>
          <p:cNvSpPr>
            <a:spLocks noGrp="1"/>
          </p:cNvSpPr>
          <p:nvPr>
            <p:ph type="sldNum" sz="quarter" idx="10"/>
          </p:nvPr>
        </p:nvSpPr>
        <p:spPr/>
        <p:txBody>
          <a:bodyPr/>
          <a:lstStyle/>
          <a:p>
            <a:fld id="{027A1BD4-1506-4713-B74A-9F76B5550216}" type="slidenum">
              <a:rPr lang="en-US" smtClean="0"/>
              <a:t>10</a:t>
            </a:fld>
            <a:endParaRPr lang="en-US"/>
          </a:p>
        </p:txBody>
      </p:sp>
    </p:spTree>
    <p:extLst>
      <p:ext uri="{BB962C8B-B14F-4D97-AF65-F5344CB8AC3E}">
        <p14:creationId xmlns:p14="http://schemas.microsoft.com/office/powerpoint/2010/main" val="4198783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dirty="0"/>
              <a:t>NRCS | SHD | Cover Crop Management | v3.0</a:t>
            </a:r>
          </a:p>
        </p:txBody>
      </p:sp>
    </p:spTree>
    <p:extLst>
      <p:ext uri="{BB962C8B-B14F-4D97-AF65-F5344CB8AC3E}">
        <p14:creationId xmlns:p14="http://schemas.microsoft.com/office/powerpoint/2010/main" val="366839099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594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lvl1pPr algn="l">
              <a:defRPr/>
            </a:lvl1pPr>
          </a:lstStyle>
          <a:p>
            <a:r>
              <a:rPr lang="en-US" dirty="0"/>
              <a:t>NRCS | SHD | Cover Crop Management | v3.0</a:t>
            </a:r>
          </a:p>
        </p:txBody>
      </p:sp>
    </p:spTree>
    <p:extLst>
      <p:ext uri="{BB962C8B-B14F-4D97-AF65-F5344CB8AC3E}">
        <p14:creationId xmlns:p14="http://schemas.microsoft.com/office/powerpoint/2010/main" val="308939032"/>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lvl1pPr algn="l">
              <a:defRPr/>
            </a:lvl1pPr>
          </a:lstStyle>
          <a:p>
            <a:r>
              <a:rPr lang="en-US" dirty="0"/>
              <a:t>NRCS | SHD | Cover Crop Management | v3.0</a:t>
            </a:r>
          </a:p>
        </p:txBody>
      </p:sp>
    </p:spTree>
    <p:extLst>
      <p:ext uri="{BB962C8B-B14F-4D97-AF65-F5344CB8AC3E}">
        <p14:creationId xmlns:p14="http://schemas.microsoft.com/office/powerpoint/2010/main" val="360697485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Footer Placeholder 5">
            <a:extLst>
              <a:ext uri="{FF2B5EF4-FFF2-40B4-BE49-F238E27FC236}">
                <a16:creationId xmlns:a16="http://schemas.microsoft.com/office/drawing/2014/main" id="{FEF5EE0B-A61D-4DBF-AAF4-E1F55DAAAAEC}"/>
              </a:ext>
            </a:extLst>
          </p:cNvPr>
          <p:cNvSpPr>
            <a:spLocks noGrp="1"/>
          </p:cNvSpPr>
          <p:nvPr>
            <p:ph type="ftr" sz="quarter" idx="11"/>
          </p:nvPr>
        </p:nvSpPr>
        <p:spPr>
          <a:xfrm>
            <a:off x="-1" y="6492875"/>
            <a:ext cx="3018503" cy="365125"/>
          </a:xfrm>
        </p:spPr>
        <p:txBody>
          <a:bodyPr/>
          <a:lstStyle>
            <a:lvl1pPr algn="l">
              <a:defRPr/>
            </a:lvl1pPr>
          </a:lstStyle>
          <a:p>
            <a:r>
              <a:rPr lang="en-US" dirty="0"/>
              <a:t>NRCS | SHD | Cover Crop Management | v3.0</a:t>
            </a:r>
          </a:p>
        </p:txBody>
      </p:sp>
    </p:spTree>
    <p:extLst>
      <p:ext uri="{BB962C8B-B14F-4D97-AF65-F5344CB8AC3E}">
        <p14:creationId xmlns:p14="http://schemas.microsoft.com/office/powerpoint/2010/main" val="2429611895"/>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558BD9D8-906C-4DA8-84DF-001F219566EE}"/>
              </a:ext>
            </a:extLst>
          </p:cNvPr>
          <p:cNvSpPr>
            <a:spLocks noGrp="1"/>
          </p:cNvSpPr>
          <p:nvPr>
            <p:ph type="ftr" sz="quarter" idx="11"/>
          </p:nvPr>
        </p:nvSpPr>
        <p:spPr>
          <a:xfrm>
            <a:off x="-1" y="6492875"/>
            <a:ext cx="3018503" cy="365125"/>
          </a:xfrm>
        </p:spPr>
        <p:txBody>
          <a:bodyPr/>
          <a:lstStyle>
            <a:lvl1pPr algn="l">
              <a:defRPr/>
            </a:lvl1pPr>
          </a:lstStyle>
          <a:p>
            <a:r>
              <a:rPr lang="en-US" dirty="0"/>
              <a:t>NRCS | SHD | Cover Crop Management | v3.0</a:t>
            </a:r>
          </a:p>
        </p:txBody>
      </p:sp>
    </p:spTree>
    <p:extLst>
      <p:ext uri="{BB962C8B-B14F-4D97-AF65-F5344CB8AC3E}">
        <p14:creationId xmlns:p14="http://schemas.microsoft.com/office/powerpoint/2010/main" val="398933105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pic>
        <p:nvPicPr>
          <p:cNvPr id="5" name="Picture 4" descr="A herd of cattle grazing on a lush green field&#10;&#10;Description generated with high confidence">
            <a:extLst>
              <a:ext uri="{FF2B5EF4-FFF2-40B4-BE49-F238E27FC236}">
                <a16:creationId xmlns:a16="http://schemas.microsoft.com/office/drawing/2014/main" id="{14DE508C-4E61-4304-96B7-BBA364F0B8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93192" y="1014984"/>
            <a:ext cx="4572000" cy="4572000"/>
          </a:xfrm>
          <a:prstGeom prst="round2DiagRect">
            <a:avLst>
              <a:gd name="adj1" fmla="val 0"/>
              <a:gd name="adj2" fmla="val 16545"/>
            </a:avLst>
          </a:prstGeom>
          <a:ln w="88900" cap="sq">
            <a:solidFill>
              <a:srgbClr val="001333"/>
            </a:solid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89606740"/>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dirty="0"/>
              <a:t>NRCS | SHD | Cover Crop Management | v3.0</a:t>
            </a:r>
          </a:p>
        </p:txBody>
      </p:sp>
    </p:spTree>
    <p:extLst>
      <p:ext uri="{BB962C8B-B14F-4D97-AF65-F5344CB8AC3E}">
        <p14:creationId xmlns:p14="http://schemas.microsoft.com/office/powerpoint/2010/main" val="1715699630"/>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NRCS | SHD | Cover Crop Management | v3.0</a:t>
            </a:r>
          </a:p>
        </p:txBody>
      </p:sp>
    </p:spTree>
    <p:extLst>
      <p:ext uri="{BB962C8B-B14F-4D97-AF65-F5344CB8AC3E}">
        <p14:creationId xmlns:p14="http://schemas.microsoft.com/office/powerpoint/2010/main" val="1171678316"/>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NRCS | SHD | Cover Crop Management | v3.0</a:t>
            </a:r>
          </a:p>
        </p:txBody>
      </p:sp>
    </p:spTree>
    <p:extLst>
      <p:ext uri="{BB962C8B-B14F-4D97-AF65-F5344CB8AC3E}">
        <p14:creationId xmlns:p14="http://schemas.microsoft.com/office/powerpoint/2010/main" val="3085049571"/>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pic>
        <p:nvPicPr>
          <p:cNvPr id="3" name="Picture 2" descr="A pink flower on a plant&#10;&#10;Description generated with very high confidence">
            <a:extLst>
              <a:ext uri="{FF2B5EF4-FFF2-40B4-BE49-F238E27FC236}">
                <a16:creationId xmlns:a16="http://schemas.microsoft.com/office/drawing/2014/main" id="{FDD2DC45-12A6-428B-B29B-7EAB0615FFB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393192" y="1014984"/>
            <a:ext cx="4572000" cy="4572000"/>
          </a:xfrm>
          <a:prstGeom prst="round2DiagRect">
            <a:avLst>
              <a:gd name="adj1" fmla="val 0"/>
              <a:gd name="adj2" fmla="val 16792"/>
            </a:avLst>
          </a:prstGeom>
          <a:ln w="88900" cap="sq">
            <a:solidFill>
              <a:srgbClr val="000F29"/>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107575757"/>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3638"/>
            <a:ext cx="2133600" cy="457200"/>
          </a:xfrm>
        </p:spPr>
        <p:txBody>
          <a:bodyPr/>
          <a:lstStyle>
            <a:lvl1pPr>
              <a:defRPr dirty="0"/>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dirty="0"/>
            </a:lvl1pPr>
          </a:lstStyle>
          <a:p>
            <a:pPr>
              <a:defRPr/>
            </a:pPr>
            <a:r>
              <a:rPr lang="en-US" dirty="0"/>
              <a:t>NRCS | SHD | Cover Crop Management | v3.0</a:t>
            </a:r>
          </a:p>
        </p:txBody>
      </p:sp>
      <p:sp>
        <p:nvSpPr>
          <p:cNvPr id="8" name="Slide Number Placeholder 7"/>
          <p:cNvSpPr>
            <a:spLocks noGrp="1"/>
          </p:cNvSpPr>
          <p:nvPr>
            <p:ph type="sldNum" sz="quarter" idx="12"/>
          </p:nvPr>
        </p:nvSpPr>
        <p:spPr>
          <a:xfrm>
            <a:off x="6553200" y="6243638"/>
            <a:ext cx="2133600" cy="457200"/>
          </a:xfrm>
        </p:spPr>
        <p:txBody>
          <a:bodyPr/>
          <a:lstStyle>
            <a:lvl1pPr>
              <a:defRPr/>
            </a:lvl1pPr>
          </a:lstStyle>
          <a:p>
            <a:pPr>
              <a:defRPr/>
            </a:pPr>
            <a:fld id="{B7311205-2432-4B1B-86AF-B1A4602DC29B}" type="slidenum">
              <a:rPr lang="en-US"/>
              <a:pPr>
                <a:defRPr/>
              </a:pPr>
              <a:t>‹#›</a:t>
            </a:fld>
            <a:endParaRPr lang="en-US"/>
          </a:p>
        </p:txBody>
      </p:sp>
    </p:spTree>
    <p:extLst>
      <p:ext uri="{BB962C8B-B14F-4D97-AF65-F5344CB8AC3E}">
        <p14:creationId xmlns:p14="http://schemas.microsoft.com/office/powerpoint/2010/main" val="2772186167"/>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r>
              <a:rPr lang="en-US"/>
              <a:t>NRCS | SHD | Cover Crop Management | v3.0</a:t>
            </a: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D2494EF-8BD7-44CA-B6A9-995F58D01600}" type="slidenum">
              <a:rPr lang="en-US"/>
              <a:pPr/>
              <a:t>‹#›</a:t>
            </a:fld>
            <a:endParaRPr lang="en-US"/>
          </a:p>
        </p:txBody>
      </p:sp>
    </p:spTree>
    <p:extLst>
      <p:ext uri="{BB962C8B-B14F-4D97-AF65-F5344CB8AC3E}">
        <p14:creationId xmlns:p14="http://schemas.microsoft.com/office/powerpoint/2010/main" val="1229054960"/>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1660" y="717768"/>
            <a:ext cx="8074657" cy="806938"/>
          </a:xfrm>
        </p:spPr>
        <p:txBody>
          <a:bodyPr/>
          <a:lstStyle>
            <a:lvl1pPr>
              <a:defRPr>
                <a:solidFill>
                  <a:srgbClr val="0070C0"/>
                </a:solidFill>
              </a:defRPr>
            </a:lvl1pPr>
          </a:lstStyle>
          <a:p>
            <a:r>
              <a:rPr lang="en-US"/>
              <a:t>Click to edit Master title style</a:t>
            </a:r>
          </a:p>
        </p:txBody>
      </p:sp>
      <p:sp>
        <p:nvSpPr>
          <p:cNvPr id="3" name="Content Placeholder 2"/>
          <p:cNvSpPr>
            <a:spLocks noGrp="1"/>
          </p:cNvSpPr>
          <p:nvPr>
            <p:ph idx="1"/>
          </p:nvPr>
        </p:nvSpPr>
        <p:spPr>
          <a:xfrm>
            <a:off x="790642" y="1619799"/>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
        <p:nvSpPr>
          <p:cNvPr id="7" name="Slide Number Placeholder 5"/>
          <p:cNvSpPr txBox="1">
            <a:spLocks/>
          </p:cNvSpPr>
          <p:nvPr userDrawn="1"/>
        </p:nvSpPr>
        <p:spPr>
          <a:xfrm>
            <a:off x="8602462" y="6397782"/>
            <a:ext cx="41648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1531C12-93DE-423D-9ECB-AA36D18E9971}" type="slidenum">
              <a:rPr lang="en-US" smtClean="0"/>
              <a:pPr/>
              <a:t>‹#›</a:t>
            </a:fld>
            <a:endParaRPr lang="en-US"/>
          </a:p>
        </p:txBody>
      </p:sp>
      <p:sp>
        <p:nvSpPr>
          <p:cNvPr id="6" name="Footer Placeholder 4">
            <a:extLst>
              <a:ext uri="{FF2B5EF4-FFF2-40B4-BE49-F238E27FC236}">
                <a16:creationId xmlns:a16="http://schemas.microsoft.com/office/drawing/2014/main" id="{C0704235-F605-4536-9C90-F0222EDF7F5A}"/>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236692089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solidFill>
                <a:prstClr val="white">
                  <a:tint val="75000"/>
                </a:prstClr>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r>
              <a:rPr lang="en-US">
                <a:solidFill>
                  <a:prstClr val="white">
                    <a:tint val="75000"/>
                  </a:prstClr>
                </a:solidFill>
              </a:rPr>
              <a:t>NRCS | SHD | Cover Crop Management | v3.0</a:t>
            </a:r>
            <a:endParaRPr lang="en-US" dirty="0">
              <a:solidFill>
                <a:prstClr val="white">
                  <a:tint val="75000"/>
                </a:prstClr>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41475AF7-5BEB-411A-B2D7-D0AB4BC6B37E}"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650526834"/>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47156"/>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0" y="6492875"/>
            <a:ext cx="2622429"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dirty="0"/>
              <a:t>NRCS | SHD | Cover Crop Management | v3.0</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475382"/>
            <a:ext cx="872837" cy="400110"/>
          </a:xfrm>
          <a:prstGeom prst="rect">
            <a:avLst/>
          </a:prstGeom>
          <a:noFill/>
        </p:spPr>
        <p:txBody>
          <a:bodyPr wrap="square" rtlCol="0">
            <a:spAutoFit/>
          </a:bodyPr>
          <a:lstStyle/>
          <a:p>
            <a:pPr algn="ctr"/>
            <a:r>
              <a:rPr lang="en-US" sz="1000">
                <a:solidFill>
                  <a:schemeClr val="bg2">
                    <a:lumMod val="25000"/>
                  </a:schemeClr>
                </a:solidFill>
              </a:rPr>
              <a:t>Slide </a:t>
            </a:r>
            <a:fld id="{E996FD43-BCA5-469D-B59C-2DFD4B6E3EDA}" type="slidenum">
              <a:rPr lang="en-US" sz="1000" smtClean="0">
                <a:solidFill>
                  <a:schemeClr val="bg2">
                    <a:lumMod val="25000"/>
                  </a:schemeClr>
                </a:solidFill>
              </a:rPr>
              <a:pPr algn="ctr"/>
              <a:t>‹#›</a:t>
            </a:fld>
            <a:endParaRPr lang="en-US" sz="1000">
              <a:solidFill>
                <a:schemeClr val="bg2">
                  <a:lumMod val="25000"/>
                </a:schemeClr>
              </a:solidFill>
            </a:endParaRPr>
          </a:p>
          <a:p>
            <a:pPr algn="ctr"/>
            <a:fld id="{7EE9AD32-B6F4-47FF-900A-F28B7ECDAE06}" type="datetime12">
              <a:rPr lang="en-US" sz="1000" smtClean="0">
                <a:solidFill>
                  <a:schemeClr val="bg2">
                    <a:lumMod val="25000"/>
                  </a:schemeClr>
                </a:solidFill>
              </a:rPr>
              <a:t>12:45 PM</a:t>
            </a:fld>
            <a:r>
              <a:rPr lang="en-US" sz="100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7" r:id="rId4"/>
    <p:sldLayoutId id="2147483661" r:id="rId5"/>
    <p:sldLayoutId id="2147483669" r:id="rId6"/>
    <p:sldLayoutId id="2147483676" r:id="rId7"/>
    <p:sldLayoutId id="2147483677" r:id="rId8"/>
    <p:sldLayoutId id="2147483678" r:id="rId9"/>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47156"/>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1" y="6492875"/>
            <a:ext cx="3018503"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Cover Crop Management | v3.0</a:t>
            </a:r>
            <a:endParaRPr lang="en-US" dirty="0"/>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475382"/>
            <a:ext cx="872837" cy="400110"/>
          </a:xfrm>
          <a:prstGeom prst="rect">
            <a:avLst/>
          </a:prstGeom>
          <a:noFill/>
        </p:spPr>
        <p:txBody>
          <a:bodyPr wrap="square" rtlCol="0">
            <a:spAutoFit/>
          </a:bodyPr>
          <a:lstStyle/>
          <a:p>
            <a:pPr algn="ctr"/>
            <a:r>
              <a:rPr lang="en-US" sz="1000">
                <a:solidFill>
                  <a:schemeClr val="bg2">
                    <a:lumMod val="25000"/>
                  </a:schemeClr>
                </a:solidFill>
              </a:rPr>
              <a:t>Slide </a:t>
            </a:r>
            <a:fld id="{E996FD43-BCA5-469D-B59C-2DFD4B6E3EDA}" type="slidenum">
              <a:rPr lang="en-US" sz="1000" smtClean="0">
                <a:solidFill>
                  <a:schemeClr val="bg2">
                    <a:lumMod val="25000"/>
                  </a:schemeClr>
                </a:solidFill>
              </a:rPr>
              <a:pPr algn="ctr"/>
              <a:t>‹#›</a:t>
            </a:fld>
            <a:endParaRPr lang="en-US" sz="1000">
              <a:solidFill>
                <a:schemeClr val="bg2">
                  <a:lumMod val="25000"/>
                </a:schemeClr>
              </a:solidFill>
            </a:endParaRPr>
          </a:p>
          <a:p>
            <a:pPr algn="ctr"/>
            <a:fld id="{7EE9AD32-B6F4-47FF-900A-F28B7ECDAE06}" type="datetime12">
              <a:rPr lang="en-US" sz="1000" smtClean="0">
                <a:solidFill>
                  <a:schemeClr val="bg2">
                    <a:lumMod val="25000"/>
                  </a:schemeClr>
                </a:solidFill>
              </a:rPr>
              <a:t>12:45 PM</a:t>
            </a:fld>
            <a:r>
              <a:rPr lang="en-US" sz="100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239112603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ars.usda.gov/plains-area/mandan-nd/ngprl/docs/cover-crop-chart/"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0.png"/><Relationship Id="rId7" Type="http://schemas.openxmlformats.org/officeDocument/2006/relationships/image" Target="../media/image44.jp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8" Type="http://schemas.openxmlformats.org/officeDocument/2006/relationships/hyperlink" Target="https://www.nrcs.usda.gov/plant-materials/cover-crop-performance-and-adaptation-trials#Warm%20Season%20Cover%20Crops" TargetMode="External"/><Relationship Id="rId3" Type="http://schemas.openxmlformats.org/officeDocument/2006/relationships/hyperlink" Target="https://www.nrcs.usda.gov/plant-materials/cover-crop-performance-and-adaptation-trials#National%20Cool%20Season%20Cover%20Crop%20Adaptation%20Trials" TargetMode="External"/><Relationship Id="rId7" Type="http://schemas.openxmlformats.org/officeDocument/2006/relationships/hyperlink" Target="https://www.nrcs.usda.gov/plant-materials/cover-crop-performance-and-adaptation-trials#Other%20Cool%20Season%20Cover%20Crops"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nrcs.usda.gov/plant-materials/cover-crop-performance-and-adaptation-trials#Spring%20Cool%20Season%20Cover%20Crops" TargetMode="External"/><Relationship Id="rId5" Type="http://schemas.openxmlformats.org/officeDocument/2006/relationships/hyperlink" Target="https://www.nrcs.usda.gov/plant-materials/cover-crop-performance-and-adaptation-trials#Study%20Reports" TargetMode="External"/><Relationship Id="rId4" Type="http://schemas.openxmlformats.org/officeDocument/2006/relationships/hyperlink" Target="https://www.nrcs.usda.gov/plant-materials/cover-crop-performance-and-adaptation-trials#Regional%20Technical%20Note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62.jpeg"/><Relationship Id="rId4" Type="http://schemas.openxmlformats.org/officeDocument/2006/relationships/image" Target="../media/image61.jpeg"/></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4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70.jpeg"/></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73.jpeg"/><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75.jpeg"/></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png"/></Relationships>
</file>

<file path=ppt/slides/_rels/slide4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83.png"/><Relationship Id="rId4" Type="http://schemas.openxmlformats.org/officeDocument/2006/relationships/image" Target="../media/image82.png"/></Relationships>
</file>

<file path=ppt/slides/_rels/slide4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87.jpeg"/><Relationship Id="rId4" Type="http://schemas.openxmlformats.org/officeDocument/2006/relationships/image" Target="../media/image86.jpeg"/></Relationships>
</file>

<file path=ppt/slides/_rels/slide5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hyperlink" Target="https://content.ces.ncsu.edu/conducting-a-bioassay-for-herbicide-residues#section_heading_8802"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568855" y="2449002"/>
            <a:ext cx="3686464" cy="1659528"/>
          </a:xfrm>
        </p:spPr>
        <p:txBody>
          <a:bodyPr anchor="b">
            <a:normAutofit fontScale="90000"/>
          </a:bodyPr>
          <a:lstStyle/>
          <a:p>
            <a:pPr algn="l"/>
            <a:r>
              <a:rPr lang="en-US">
                <a:solidFill>
                  <a:schemeClr val="tx1"/>
                </a:solidFill>
              </a:rPr>
              <a:t>Cover Crop Management</a:t>
            </a:r>
            <a:br>
              <a:rPr lang="en-US">
                <a:solidFill>
                  <a:schemeClr val="tx1"/>
                </a:solidFill>
              </a:rPr>
            </a:br>
            <a:endParaRPr lang="en-US">
              <a:solidFill>
                <a:srgbClr val="00529D"/>
              </a:solidFill>
            </a:endParaRPr>
          </a:p>
        </p:txBody>
      </p:sp>
    </p:spTree>
    <p:extLst>
      <p:ext uri="{BB962C8B-B14F-4D97-AF65-F5344CB8AC3E}">
        <p14:creationId xmlns:p14="http://schemas.microsoft.com/office/powerpoint/2010/main" val="287684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DC9F3-7BF6-E2C8-72F1-272E504348B0}"/>
              </a:ext>
            </a:extLst>
          </p:cNvPr>
          <p:cNvSpPr>
            <a:spLocks noGrp="1"/>
          </p:cNvSpPr>
          <p:nvPr>
            <p:ph type="title"/>
          </p:nvPr>
        </p:nvSpPr>
        <p:spPr/>
        <p:txBody>
          <a:bodyPr/>
          <a:lstStyle/>
          <a:p>
            <a:endParaRPr lang="en-US"/>
          </a:p>
        </p:txBody>
      </p:sp>
      <p:sp>
        <p:nvSpPr>
          <p:cNvPr id="5" name="Footer Placeholder 4">
            <a:extLst>
              <a:ext uri="{FF2B5EF4-FFF2-40B4-BE49-F238E27FC236}">
                <a16:creationId xmlns:a16="http://schemas.microsoft.com/office/drawing/2014/main" id="{DB439743-1697-B447-05BF-97D2CFFE25DE}"/>
              </a:ext>
            </a:extLst>
          </p:cNvPr>
          <p:cNvSpPr>
            <a:spLocks noGrp="1"/>
          </p:cNvSpPr>
          <p:nvPr>
            <p:ph type="ftr" sz="quarter" idx="11"/>
          </p:nvPr>
        </p:nvSpPr>
        <p:spPr/>
        <p:txBody>
          <a:bodyPr/>
          <a:lstStyle/>
          <a:p>
            <a:r>
              <a:rPr lang="en-US"/>
              <a:t>NRCS | SHD | Cover Crop Management | v3.0</a:t>
            </a:r>
          </a:p>
        </p:txBody>
      </p:sp>
      <p:sp>
        <p:nvSpPr>
          <p:cNvPr id="7" name="TextBox 6">
            <a:extLst>
              <a:ext uri="{FF2B5EF4-FFF2-40B4-BE49-F238E27FC236}">
                <a16:creationId xmlns:a16="http://schemas.microsoft.com/office/drawing/2014/main" id="{CFC9824F-34AE-A4FD-F86A-2BEEDC065D35}"/>
              </a:ext>
            </a:extLst>
          </p:cNvPr>
          <p:cNvSpPr txBox="1"/>
          <p:nvPr/>
        </p:nvSpPr>
        <p:spPr>
          <a:xfrm>
            <a:off x="2463421" y="1917847"/>
            <a:ext cx="4572000" cy="1754326"/>
          </a:xfrm>
          <a:prstGeom prst="rect">
            <a:avLst/>
          </a:prstGeom>
          <a:noFill/>
        </p:spPr>
        <p:txBody>
          <a:bodyPr wrap="square">
            <a:spAutoFit/>
          </a:bodyPr>
          <a:lstStyle/>
          <a:p>
            <a:r>
              <a:rPr lang="en-US" dirty="0"/>
              <a:t>**</a:t>
            </a:r>
            <a:r>
              <a:rPr lang="en-US" b="1" u="sng" dirty="0"/>
              <a:t>Discuss other planting windows for your region</a:t>
            </a:r>
            <a:r>
              <a:rPr lang="en-US" dirty="0"/>
              <a:t>. You can add additional slides to showcase these windows.  Pictures of field plantings. To show the windows of opportunities</a:t>
            </a:r>
          </a:p>
          <a:p>
            <a:endParaRPr lang="en-US" dirty="0"/>
          </a:p>
        </p:txBody>
      </p:sp>
    </p:spTree>
    <p:extLst>
      <p:ext uri="{BB962C8B-B14F-4D97-AF65-F5344CB8AC3E}">
        <p14:creationId xmlns:p14="http://schemas.microsoft.com/office/powerpoint/2010/main" val="793218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19C22EF-BD99-479D-9AEF-903A5E8A3B2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9684"/>
            <a:ext cx="3544600" cy="6812280"/>
          </a:xfrm>
          <a:prstGeom prst="rect">
            <a:avLst/>
          </a:prstGeom>
          <a:ln w="19050">
            <a:solidFill>
              <a:schemeClr val="tx1"/>
            </a:solidFill>
          </a:ln>
          <a:effectLst>
            <a:outerShdw blurRad="63500" sx="102000" sy="102000" algn="ctr" rotWithShape="0">
              <a:prstClr val="black">
                <a:alpha val="40000"/>
              </a:prstClr>
            </a:outerShdw>
          </a:effectLst>
        </p:spPr>
      </p:pic>
      <p:sp>
        <p:nvSpPr>
          <p:cNvPr id="4" name="Content Placeholder 3"/>
          <p:cNvSpPr>
            <a:spLocks noGrp="1"/>
          </p:cNvSpPr>
          <p:nvPr>
            <p:ph idx="1"/>
          </p:nvPr>
        </p:nvSpPr>
        <p:spPr>
          <a:xfrm>
            <a:off x="3962864" y="1961196"/>
            <a:ext cx="4913506" cy="4149673"/>
          </a:xfrm>
        </p:spPr>
        <p:txBody>
          <a:bodyPr vert="horz" lIns="91440" tIns="45720" rIns="91440" bIns="45720" rtlCol="0" anchor="t">
            <a:normAutofit fontScale="92500" lnSpcReduction="10000"/>
          </a:bodyPr>
          <a:lstStyle/>
          <a:p>
            <a:r>
              <a:rPr lang="en-US" dirty="0">
                <a:latin typeface="Calibri Light"/>
                <a:cs typeface="Calibri Light"/>
              </a:rPr>
              <a:t>Growth cycle</a:t>
            </a:r>
          </a:p>
          <a:p>
            <a:r>
              <a:rPr lang="en-US" dirty="0">
                <a:latin typeface="Calibri Light"/>
                <a:cs typeface="Calibri Light"/>
              </a:rPr>
              <a:t>Growth habit</a:t>
            </a:r>
          </a:p>
          <a:p>
            <a:r>
              <a:rPr lang="en-US" dirty="0">
                <a:latin typeface="Calibri Light"/>
                <a:cs typeface="Calibri Light"/>
              </a:rPr>
              <a:t>Root architecture</a:t>
            </a:r>
          </a:p>
          <a:p>
            <a:r>
              <a:rPr lang="en-US" dirty="0">
                <a:latin typeface="Calibri Light"/>
                <a:cs typeface="Calibri Light"/>
              </a:rPr>
              <a:t>Growth rate </a:t>
            </a:r>
          </a:p>
          <a:p>
            <a:r>
              <a:rPr lang="en-US" dirty="0">
                <a:latin typeface="Calibri Light"/>
                <a:cs typeface="Calibri Light"/>
              </a:rPr>
              <a:t>Chemical composition</a:t>
            </a:r>
          </a:p>
          <a:p>
            <a:r>
              <a:rPr lang="en-US" dirty="0">
                <a:latin typeface="Calibri Light"/>
                <a:cs typeface="Calibri Light"/>
              </a:rPr>
              <a:t>Stress tolerance </a:t>
            </a:r>
          </a:p>
          <a:p>
            <a:r>
              <a:rPr lang="en-US" dirty="0">
                <a:latin typeface="Calibri Light"/>
                <a:cs typeface="Calibri Light"/>
              </a:rPr>
              <a:t>Time to flowering</a:t>
            </a:r>
          </a:p>
          <a:p>
            <a:r>
              <a:rPr lang="en-US">
                <a:latin typeface="Calibri Light"/>
                <a:cs typeface="Calibri Light"/>
              </a:rPr>
              <a:t>Pest resistance or susceptibility</a:t>
            </a:r>
          </a:p>
          <a:p>
            <a:r>
              <a:rPr lang="en-US" dirty="0">
                <a:latin typeface="Calibri Light"/>
                <a:cs typeface="Calibri Light"/>
              </a:rPr>
              <a:t>Nutrient dynamics</a:t>
            </a:r>
            <a:endParaRPr lang="en-US" dirty="0"/>
          </a:p>
        </p:txBody>
      </p:sp>
      <p:cxnSp>
        <p:nvCxnSpPr>
          <p:cNvPr id="7" name="Straight Connector 6">
            <a:extLst>
              <a:ext uri="{FF2B5EF4-FFF2-40B4-BE49-F238E27FC236}">
                <a16:creationId xmlns:a16="http://schemas.microsoft.com/office/drawing/2014/main" id="{32B0A7CC-4296-4926-9B9F-7A366C2A4371}"/>
              </a:ext>
            </a:extLst>
          </p:cNvPr>
          <p:cNvCxnSpPr/>
          <p:nvPr/>
        </p:nvCxnSpPr>
        <p:spPr>
          <a:xfrm>
            <a:off x="4169595" y="1470758"/>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5164409F-46AF-429F-8A4D-850672BC8FC9}"/>
              </a:ext>
            </a:extLst>
          </p:cNvPr>
          <p:cNvSpPr>
            <a:spLocks noGrp="1"/>
          </p:cNvSpPr>
          <p:nvPr>
            <p:ph type="title"/>
          </p:nvPr>
        </p:nvSpPr>
        <p:spPr>
          <a:xfrm>
            <a:off x="3490535" y="268994"/>
            <a:ext cx="5385835" cy="842791"/>
          </a:xfrm>
        </p:spPr>
        <p:txBody>
          <a:bodyPr>
            <a:normAutofit fontScale="90000"/>
          </a:bodyPr>
          <a:lstStyle/>
          <a:p>
            <a:r>
              <a:rPr lang="en-US"/>
              <a:t>What Characteristics Should Be Considered?</a:t>
            </a:r>
          </a:p>
        </p:txBody>
      </p:sp>
      <p:sp>
        <p:nvSpPr>
          <p:cNvPr id="12" name="TextBox 11">
            <a:extLst>
              <a:ext uri="{FF2B5EF4-FFF2-40B4-BE49-F238E27FC236}">
                <a16:creationId xmlns:a16="http://schemas.microsoft.com/office/drawing/2014/main" id="{611A1DD9-350E-4841-8DCA-32EA25F8EAEC}"/>
              </a:ext>
            </a:extLst>
          </p:cNvPr>
          <p:cNvSpPr txBox="1"/>
          <p:nvPr/>
        </p:nvSpPr>
        <p:spPr>
          <a:xfrm>
            <a:off x="-5" y="6676799"/>
            <a:ext cx="681597" cy="215444"/>
          </a:xfrm>
          <a:prstGeom prst="rect">
            <a:avLst/>
          </a:prstGeom>
          <a:noFill/>
        </p:spPr>
        <p:txBody>
          <a:bodyPr wrap="none" rtlCol="0">
            <a:spAutoFit/>
          </a:bodyPr>
          <a:lstStyle/>
          <a:p>
            <a:r>
              <a:rPr lang="en-US" sz="800" i="1" err="1">
                <a:solidFill>
                  <a:schemeClr val="bg1"/>
                </a:solidFill>
              </a:rPr>
              <a:t>Pytlik</a:t>
            </a:r>
            <a:r>
              <a:rPr lang="en-US" sz="800" i="1">
                <a:solidFill>
                  <a:schemeClr val="bg1"/>
                </a:solidFill>
              </a:rPr>
              <a:t>, NRCS</a:t>
            </a:r>
            <a:endParaRPr lang="en-US" sz="800">
              <a:solidFill>
                <a:schemeClr val="bg1"/>
              </a:solidFill>
            </a:endParaRPr>
          </a:p>
        </p:txBody>
      </p:sp>
      <p:sp>
        <p:nvSpPr>
          <p:cNvPr id="2" name="Footer Placeholder 1">
            <a:extLst>
              <a:ext uri="{FF2B5EF4-FFF2-40B4-BE49-F238E27FC236}">
                <a16:creationId xmlns:a16="http://schemas.microsoft.com/office/drawing/2014/main" id="{796A7991-8D52-4FCD-9600-C668AB9772D8}"/>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3368251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D7EE0-D432-2DF6-4775-EA3CA9C5CB03}"/>
              </a:ext>
            </a:extLst>
          </p:cNvPr>
          <p:cNvSpPr>
            <a:spLocks noGrp="1"/>
          </p:cNvSpPr>
          <p:nvPr>
            <p:ph type="title"/>
          </p:nvPr>
        </p:nvSpPr>
        <p:spPr>
          <a:xfrm>
            <a:off x="1398832" y="178232"/>
            <a:ext cx="6719801" cy="842791"/>
          </a:xfrm>
        </p:spPr>
        <p:txBody>
          <a:bodyPr/>
          <a:lstStyle/>
          <a:p>
            <a:r>
              <a:rPr lang="en-US" dirty="0"/>
              <a:t>What to Seed </a:t>
            </a:r>
          </a:p>
        </p:txBody>
      </p:sp>
      <p:sp>
        <p:nvSpPr>
          <p:cNvPr id="3" name="Content Placeholder 2">
            <a:extLst>
              <a:ext uri="{FF2B5EF4-FFF2-40B4-BE49-F238E27FC236}">
                <a16:creationId xmlns:a16="http://schemas.microsoft.com/office/drawing/2014/main" id="{FD4380F6-DEC4-B719-EE1C-995E65042EFE}"/>
              </a:ext>
            </a:extLst>
          </p:cNvPr>
          <p:cNvSpPr>
            <a:spLocks noGrp="1"/>
          </p:cNvSpPr>
          <p:nvPr>
            <p:ph sz="half" idx="1"/>
          </p:nvPr>
        </p:nvSpPr>
        <p:spPr>
          <a:xfrm>
            <a:off x="1085849" y="1193310"/>
            <a:ext cx="7345769" cy="4954992"/>
          </a:xfrm>
        </p:spPr>
        <p:txBody>
          <a:bodyPr>
            <a:normAutofit lnSpcReduction="10000"/>
          </a:bodyPr>
          <a:lstStyle/>
          <a:p>
            <a:pPr marL="0" indent="0">
              <a:buNone/>
            </a:pPr>
            <a:r>
              <a:rPr lang="en-US" dirty="0"/>
              <a:t>Choosing the right cover crop for:</a:t>
            </a:r>
          </a:p>
          <a:p>
            <a:pPr lvl="1">
              <a:buFont typeface="Wingdings" panose="05000000000000000000" pitchFamily="2" charset="2"/>
              <a:buChar char="ü"/>
            </a:pPr>
            <a:r>
              <a:rPr lang="en-US" dirty="0"/>
              <a:t>Nutrient availability</a:t>
            </a:r>
          </a:p>
          <a:p>
            <a:pPr lvl="1">
              <a:buFont typeface="Wingdings" panose="05000000000000000000" pitchFamily="2" charset="2"/>
              <a:buChar char="ü"/>
            </a:pPr>
            <a:r>
              <a:rPr lang="en-US" dirty="0"/>
              <a:t>Nutrient requirements</a:t>
            </a:r>
          </a:p>
          <a:p>
            <a:pPr lvl="1">
              <a:buFont typeface="Wingdings" panose="05000000000000000000" pitchFamily="2" charset="2"/>
              <a:buChar char="ü"/>
            </a:pPr>
            <a:r>
              <a:rPr lang="en-US" dirty="0"/>
              <a:t>Stabilizing nutrients</a:t>
            </a:r>
          </a:p>
          <a:p>
            <a:pPr lvl="1">
              <a:buFont typeface="Wingdings" panose="05000000000000000000" pitchFamily="2" charset="2"/>
              <a:buChar char="ü"/>
            </a:pPr>
            <a:r>
              <a:rPr lang="en-US" dirty="0"/>
              <a:t>Weed suppression</a:t>
            </a:r>
          </a:p>
          <a:p>
            <a:pPr lvl="1">
              <a:buFont typeface="Wingdings" panose="05000000000000000000" pitchFamily="2" charset="2"/>
              <a:buChar char="ü"/>
            </a:pPr>
            <a:r>
              <a:rPr lang="en-US" dirty="0"/>
              <a:t>Insect and disease suppression</a:t>
            </a:r>
          </a:p>
          <a:p>
            <a:pPr lvl="1">
              <a:buFont typeface="Wingdings" panose="05000000000000000000" pitchFamily="2" charset="2"/>
              <a:buChar char="ü"/>
            </a:pPr>
            <a:r>
              <a:rPr lang="en-US" dirty="0"/>
              <a:t>Erosion Control</a:t>
            </a:r>
          </a:p>
          <a:p>
            <a:pPr lvl="1">
              <a:buFont typeface="Wingdings" panose="05000000000000000000" pitchFamily="2" charset="2"/>
              <a:buChar char="ü"/>
            </a:pPr>
            <a:r>
              <a:rPr lang="en-US" dirty="0"/>
              <a:t>Forage: not a purpose of a cover crop but valuable</a:t>
            </a:r>
          </a:p>
          <a:p>
            <a:pPr lvl="1">
              <a:buFont typeface="Wingdings" panose="05000000000000000000" pitchFamily="2" charset="2"/>
              <a:buChar char="ü"/>
            </a:pPr>
            <a:r>
              <a:rPr lang="en-US" dirty="0"/>
              <a:t>Acceptable planting and termination techniques for the producer</a:t>
            </a:r>
          </a:p>
          <a:p>
            <a:pPr marL="457200" lvl="1" indent="0">
              <a:buNone/>
            </a:pPr>
            <a:endParaRPr lang="en-US" dirty="0"/>
          </a:p>
          <a:p>
            <a:pPr marL="457200" lvl="1" indent="0">
              <a:buNone/>
            </a:pPr>
            <a:endParaRPr lang="en-US" dirty="0"/>
          </a:p>
          <a:p>
            <a:pPr marL="457200" lvl="1" indent="0">
              <a:buNone/>
            </a:pPr>
            <a:r>
              <a:rPr lang="en-US" dirty="0"/>
              <a:t>There may be other objectives identified during the planting process to address</a:t>
            </a:r>
          </a:p>
          <a:p>
            <a:pPr marL="457200" lvl="1" indent="0">
              <a:buNone/>
            </a:pPr>
            <a:endParaRPr lang="en-US" dirty="0"/>
          </a:p>
        </p:txBody>
      </p:sp>
      <p:sp>
        <p:nvSpPr>
          <p:cNvPr id="5" name="Footer Placeholder 4">
            <a:extLst>
              <a:ext uri="{FF2B5EF4-FFF2-40B4-BE49-F238E27FC236}">
                <a16:creationId xmlns:a16="http://schemas.microsoft.com/office/drawing/2014/main" id="{B17446BB-8DB5-54EA-085B-7E76CB6A8500}"/>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330068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stretch>
            <a:fillRect/>
          </a:stretch>
        </p:blipFill>
        <p:spPr>
          <a:xfrm>
            <a:off x="685800" y="1093235"/>
            <a:ext cx="5105400" cy="5211291"/>
          </a:xfrm>
          <a:prstGeom prst="rect">
            <a:avLst/>
          </a:prstGeom>
        </p:spPr>
      </p:pic>
      <p:sp>
        <p:nvSpPr>
          <p:cNvPr id="4" name="Rectangle 2"/>
          <p:cNvSpPr txBox="1">
            <a:spLocks noChangeArrowheads="1"/>
          </p:cNvSpPr>
          <p:nvPr/>
        </p:nvSpPr>
        <p:spPr>
          <a:xfrm>
            <a:off x="969934" y="152400"/>
            <a:ext cx="7765026" cy="894406"/>
          </a:xfrm>
          <a:prstGeom prst="rect">
            <a:avLst/>
          </a:prstGeom>
        </p:spPr>
        <p:txBody>
          <a:bodyPr vert="horz" lIns="91440" tIns="45720" rIns="91440" bIns="45720" rtlCol="0" anchor="ctr">
            <a:noAutofit/>
          </a:bodyPr>
          <a:lstStyle>
            <a:lvl1pPr algn="ctr" defTabSz="914400">
              <a:lnSpc>
                <a:spcPct val="85000"/>
              </a:lnSpc>
              <a:spcBef>
                <a:spcPct val="0"/>
              </a:spcBef>
              <a:buNone/>
              <a:defRPr sz="2800">
                <a:solidFill>
                  <a:srgbClr val="005941"/>
                </a:solidFill>
                <a:latin typeface="+mj-lt"/>
                <a:ea typeface="+mj-ea"/>
                <a:cs typeface="+mj-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r>
              <a:rPr lang="en-US" altLang="en-US"/>
              <a:t>C:N ratio in Cover Crops</a:t>
            </a:r>
          </a:p>
          <a:p>
            <a:r>
              <a:rPr lang="en-US" altLang="en-US"/>
              <a:t>(Nutrients Availability &amp; Decomposition Rate)</a:t>
            </a:r>
          </a:p>
        </p:txBody>
      </p:sp>
      <p:sp>
        <p:nvSpPr>
          <p:cNvPr id="6" name="Right Arrow 5"/>
          <p:cNvSpPr/>
          <p:nvPr/>
        </p:nvSpPr>
        <p:spPr>
          <a:xfrm>
            <a:off x="381000" y="1600200"/>
            <a:ext cx="391009" cy="228600"/>
          </a:xfrm>
          <a:prstGeom prst="rightArrow">
            <a:avLst/>
          </a:prstGeom>
          <a:solidFill>
            <a:srgbClr val="E0B1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4"/>
          <a:stretch>
            <a:fillRect/>
          </a:stretch>
        </p:blipFill>
        <p:spPr>
          <a:xfrm>
            <a:off x="5867400" y="1456766"/>
            <a:ext cx="1805168" cy="1404020"/>
          </a:xfrm>
          <a:prstGeom prst="rect">
            <a:avLst/>
          </a:prstGeom>
        </p:spPr>
      </p:pic>
      <p:pic>
        <p:nvPicPr>
          <p:cNvPr id="13" name="Picture 12"/>
          <p:cNvPicPr>
            <a:picLocks noChangeAspect="1"/>
          </p:cNvPicPr>
          <p:nvPr/>
        </p:nvPicPr>
        <p:blipFill>
          <a:blip r:embed="rId5"/>
          <a:stretch>
            <a:fillRect/>
          </a:stretch>
        </p:blipFill>
        <p:spPr>
          <a:xfrm>
            <a:off x="5867399" y="2943661"/>
            <a:ext cx="1805169" cy="1475940"/>
          </a:xfrm>
          <a:prstGeom prst="rect">
            <a:avLst/>
          </a:prstGeom>
        </p:spPr>
      </p:pic>
      <p:pic>
        <p:nvPicPr>
          <p:cNvPr id="14" name="Picture 13"/>
          <p:cNvPicPr>
            <a:picLocks noChangeAspect="1"/>
          </p:cNvPicPr>
          <p:nvPr/>
        </p:nvPicPr>
        <p:blipFill>
          <a:blip r:embed="rId6"/>
          <a:stretch>
            <a:fillRect/>
          </a:stretch>
        </p:blipFill>
        <p:spPr>
          <a:xfrm>
            <a:off x="5852045" y="4502476"/>
            <a:ext cx="1835876" cy="1575025"/>
          </a:xfrm>
          <a:prstGeom prst="rect">
            <a:avLst/>
          </a:prstGeom>
        </p:spPr>
      </p:pic>
      <p:cxnSp>
        <p:nvCxnSpPr>
          <p:cNvPr id="5" name="Straight Arrow Connector 4"/>
          <p:cNvCxnSpPr/>
          <p:nvPr/>
        </p:nvCxnSpPr>
        <p:spPr>
          <a:xfrm>
            <a:off x="3581400" y="3543300"/>
            <a:ext cx="2270645" cy="2019300"/>
          </a:xfrm>
          <a:prstGeom prst="straightConnector1">
            <a:avLst/>
          </a:prstGeom>
          <a:ln w="38100">
            <a:solidFill>
              <a:srgbClr val="339966"/>
            </a:solidFill>
            <a:tailEnd type="stealth"/>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581400" y="1730420"/>
            <a:ext cx="2285999" cy="606489"/>
          </a:xfrm>
          <a:prstGeom prst="straightConnector1">
            <a:avLst/>
          </a:prstGeom>
          <a:ln w="38100">
            <a:solidFill>
              <a:srgbClr val="E0B12C"/>
            </a:solidFil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28" idx="6"/>
          </p:cNvCxnSpPr>
          <p:nvPr/>
        </p:nvCxnSpPr>
        <p:spPr>
          <a:xfrm>
            <a:off x="3581400" y="2887579"/>
            <a:ext cx="2285999" cy="655721"/>
          </a:xfrm>
          <a:prstGeom prst="straightConnector1">
            <a:avLst/>
          </a:prstGeom>
          <a:ln w="38100">
            <a:solidFill>
              <a:srgbClr val="BED630"/>
            </a:solidFill>
            <a:tailEnd type="stealth"/>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a:off x="381000" y="3429000"/>
            <a:ext cx="391009" cy="228600"/>
          </a:xfrm>
          <a:prstGeom prst="rightArrow">
            <a:avLst/>
          </a:prstGeom>
          <a:solidFill>
            <a:srgbClr val="33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ight Arrow 20"/>
          <p:cNvSpPr/>
          <p:nvPr/>
        </p:nvSpPr>
        <p:spPr>
          <a:xfrm>
            <a:off x="381000" y="2819400"/>
            <a:ext cx="391009" cy="228600"/>
          </a:xfrm>
          <a:prstGeom prst="rightArrow">
            <a:avLst/>
          </a:prstGeom>
          <a:solidFill>
            <a:srgbClr val="BED6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Oval 25"/>
          <p:cNvSpPr/>
          <p:nvPr/>
        </p:nvSpPr>
        <p:spPr>
          <a:xfrm>
            <a:off x="2971800" y="1552074"/>
            <a:ext cx="609600" cy="288758"/>
          </a:xfrm>
          <a:prstGeom prst="ellipse">
            <a:avLst/>
          </a:prstGeom>
          <a:solidFill>
            <a:srgbClr val="E0B12C">
              <a:alpha val="12000"/>
            </a:srgbClr>
          </a:solidFill>
          <a:ln w="31750">
            <a:solidFill>
              <a:srgbClr val="E0B1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2971800" y="3368842"/>
            <a:ext cx="609600" cy="288758"/>
          </a:xfrm>
          <a:prstGeom prst="ellipse">
            <a:avLst/>
          </a:prstGeom>
          <a:solidFill>
            <a:srgbClr val="339966">
              <a:alpha val="12000"/>
            </a:srgbClr>
          </a:solidFill>
          <a:ln w="31750">
            <a:solidFill>
              <a:srgbClr val="33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971800" y="2743200"/>
            <a:ext cx="609600" cy="288758"/>
          </a:xfrm>
          <a:prstGeom prst="ellipse">
            <a:avLst/>
          </a:prstGeom>
          <a:solidFill>
            <a:srgbClr val="BED630">
              <a:alpha val="12000"/>
            </a:srgbClr>
          </a:solidFill>
          <a:ln w="31750">
            <a:solidFill>
              <a:srgbClr val="BED6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oter Placeholder 3">
            <a:extLst>
              <a:ext uri="{FF2B5EF4-FFF2-40B4-BE49-F238E27FC236}">
                <a16:creationId xmlns:a16="http://schemas.microsoft.com/office/drawing/2014/main" id="{F1D08987-4615-46B9-95EF-E46D24C9FE63}"/>
              </a:ext>
            </a:extLst>
          </p:cNvPr>
          <p:cNvSpPr>
            <a:spLocks noGrp="1"/>
          </p:cNvSpPr>
          <p:nvPr>
            <p:ph type="ftr" sz="quarter" idx="11"/>
          </p:nvPr>
        </p:nvSpPr>
        <p:spPr>
          <a:xfrm>
            <a:off x="0" y="6492875"/>
            <a:ext cx="2493034" cy="365125"/>
          </a:xfrm>
        </p:spPr>
        <p:txBody>
          <a:bodyPr/>
          <a:lstStyle/>
          <a:p>
            <a:r>
              <a:rPr lang="en-US"/>
              <a:t>NRCS | SHD | Cover Crop Management | v3.0</a:t>
            </a:r>
          </a:p>
        </p:txBody>
      </p:sp>
      <p:sp>
        <p:nvSpPr>
          <p:cNvPr id="2" name="Right Brace 1">
            <a:extLst>
              <a:ext uri="{FF2B5EF4-FFF2-40B4-BE49-F238E27FC236}">
                <a16:creationId xmlns:a16="http://schemas.microsoft.com/office/drawing/2014/main" id="{7820029C-234A-B4A0-DB0A-69FBD801D35B}"/>
              </a:ext>
            </a:extLst>
          </p:cNvPr>
          <p:cNvSpPr/>
          <p:nvPr/>
        </p:nvSpPr>
        <p:spPr>
          <a:xfrm>
            <a:off x="7687921" y="1456766"/>
            <a:ext cx="471341" cy="22946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EBE77519-3AFF-6CF4-8E93-135A88B279B6}"/>
              </a:ext>
            </a:extLst>
          </p:cNvPr>
          <p:cNvSpPr txBox="1"/>
          <p:nvPr/>
        </p:nvSpPr>
        <p:spPr>
          <a:xfrm>
            <a:off x="8159261" y="2336909"/>
            <a:ext cx="1125415" cy="646331"/>
          </a:xfrm>
          <a:prstGeom prst="rect">
            <a:avLst/>
          </a:prstGeom>
          <a:noFill/>
        </p:spPr>
        <p:txBody>
          <a:bodyPr wrap="square" rtlCol="0">
            <a:spAutoFit/>
          </a:bodyPr>
          <a:lstStyle/>
          <a:p>
            <a:r>
              <a:rPr lang="en-US" dirty="0"/>
              <a:t>Best for Legumes</a:t>
            </a:r>
          </a:p>
        </p:txBody>
      </p:sp>
      <p:sp>
        <p:nvSpPr>
          <p:cNvPr id="8" name="Right Brace 7">
            <a:extLst>
              <a:ext uri="{FF2B5EF4-FFF2-40B4-BE49-F238E27FC236}">
                <a16:creationId xmlns:a16="http://schemas.microsoft.com/office/drawing/2014/main" id="{E8DE3EF2-4CC0-BE43-CBD0-8B0564DD07D6}"/>
              </a:ext>
            </a:extLst>
          </p:cNvPr>
          <p:cNvSpPr/>
          <p:nvPr/>
        </p:nvSpPr>
        <p:spPr>
          <a:xfrm>
            <a:off x="7687921" y="3903785"/>
            <a:ext cx="576848" cy="21737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F5A3426C-9008-9505-7853-DAA24C905916}"/>
              </a:ext>
            </a:extLst>
          </p:cNvPr>
          <p:cNvSpPr txBox="1"/>
          <p:nvPr/>
        </p:nvSpPr>
        <p:spPr>
          <a:xfrm>
            <a:off x="8177859" y="4639270"/>
            <a:ext cx="967154" cy="923330"/>
          </a:xfrm>
          <a:prstGeom prst="rect">
            <a:avLst/>
          </a:prstGeom>
          <a:noFill/>
        </p:spPr>
        <p:txBody>
          <a:bodyPr wrap="square" rtlCol="0">
            <a:spAutoFit/>
          </a:bodyPr>
          <a:lstStyle/>
          <a:p>
            <a:r>
              <a:rPr lang="en-US" dirty="0"/>
              <a:t>Best for Corn or Cereals</a:t>
            </a:r>
          </a:p>
        </p:txBody>
      </p:sp>
    </p:spTree>
    <p:extLst>
      <p:ext uri="{BB962C8B-B14F-4D97-AF65-F5344CB8AC3E}">
        <p14:creationId xmlns:p14="http://schemas.microsoft.com/office/powerpoint/2010/main" val="700766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linds(horizontal)">
                                      <p:cBhvr>
                                        <p:cTn id="15" dur="500"/>
                                        <p:tgtEl>
                                          <p:spTgt spid="26"/>
                                        </p:tgtEl>
                                      </p:cBhvr>
                                    </p:animEffect>
                                  </p:childTnLst>
                                </p:cTn>
                              </p:par>
                              <p:par>
                                <p:cTn id="16" presetID="3"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par>
                                <p:cTn id="19" presetID="3" presetClass="entr" presetSubtype="1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linds(horizontal)">
                                      <p:cBhvr>
                                        <p:cTn id="26" dur="500"/>
                                        <p:tgtEl>
                                          <p:spTgt spid="21"/>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linds(horizontal)">
                                      <p:cBhvr>
                                        <p:cTn id="29" dur="500"/>
                                        <p:tgtEl>
                                          <p:spTgt spid="28"/>
                                        </p:tgtEl>
                                      </p:cBhvr>
                                    </p:animEffect>
                                  </p:childTnLst>
                                </p:cTn>
                              </p:par>
                              <p:par>
                                <p:cTn id="30" presetID="3" presetClass="entr" presetSubtype="1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par>
                                <p:cTn id="33" presetID="3" presetClass="entr" presetSubtype="1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linds(horizont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linds(horizontal)">
                                      <p:cBhvr>
                                        <p:cTn id="40" dur="500"/>
                                        <p:tgtEl>
                                          <p:spTgt spid="20"/>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linds(horizontal)">
                                      <p:cBhvr>
                                        <p:cTn id="43" dur="500"/>
                                        <p:tgtEl>
                                          <p:spTgt spid="27"/>
                                        </p:tgtEl>
                                      </p:cBhvr>
                                    </p:animEffect>
                                  </p:childTnLst>
                                </p:cTn>
                              </p:par>
                              <p:par>
                                <p:cTn id="44" presetID="3" presetClass="entr" presetSubtype="1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blinds(horizontal)">
                                      <p:cBhvr>
                                        <p:cTn id="46" dur="500"/>
                                        <p:tgtEl>
                                          <p:spTgt spid="5"/>
                                        </p:tgtEl>
                                      </p:cBhvr>
                                    </p:animEffect>
                                  </p:childTnLst>
                                </p:cTn>
                              </p:par>
                              <p:par>
                                <p:cTn id="47" presetID="3" presetClass="entr" presetSubtype="1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linds(horizontal)">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21" grpId="0" animBg="1"/>
      <p:bldP spid="26" grpId="0" animBg="1"/>
      <p:bldP spid="27"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a:solidFill>
                  <a:schemeClr val="accent1">
                    <a:lumMod val="75000"/>
                  </a:schemeClr>
                </a:solidFill>
              </a:rPr>
              <a:t>Nitrogen Mineralization</a:t>
            </a:r>
          </a:p>
        </p:txBody>
      </p:sp>
      <p:grpSp>
        <p:nvGrpSpPr>
          <p:cNvPr id="14340" name="Group 8"/>
          <p:cNvGrpSpPr>
            <a:grpSpLocks/>
          </p:cNvGrpSpPr>
          <p:nvPr/>
        </p:nvGrpSpPr>
        <p:grpSpPr bwMode="auto">
          <a:xfrm>
            <a:off x="1589107" y="2954866"/>
            <a:ext cx="736600" cy="798689"/>
            <a:chOff x="3195873" y="2933323"/>
            <a:chExt cx="829086" cy="899310"/>
          </a:xfrm>
        </p:grpSpPr>
        <p:sp>
          <p:nvSpPr>
            <p:cNvPr id="7" name="Freeform 6"/>
            <p:cNvSpPr/>
            <p:nvPr/>
          </p:nvSpPr>
          <p:spPr>
            <a:xfrm>
              <a:off x="3195873" y="2933323"/>
              <a:ext cx="366895"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8" name="Freeform 7"/>
            <p:cNvSpPr/>
            <p:nvPr/>
          </p:nvSpPr>
          <p:spPr>
            <a:xfrm>
              <a:off x="3658065" y="3352789"/>
              <a:ext cx="366894"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grpSp>
      <p:sp>
        <p:nvSpPr>
          <p:cNvPr id="14341" name="TextBox 9"/>
          <p:cNvSpPr txBox="1">
            <a:spLocks noChangeArrowheads="1"/>
          </p:cNvSpPr>
          <p:nvPr/>
        </p:nvSpPr>
        <p:spPr bwMode="auto">
          <a:xfrm>
            <a:off x="1302360" y="1824720"/>
            <a:ext cx="1526380" cy="53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844" dirty="0">
                <a:solidFill>
                  <a:srgbClr val="005941"/>
                </a:solidFill>
                <a:latin typeface="Arial" panose="020B0604020202020204" pitchFamily="34" charset="0"/>
              </a:rPr>
              <a:t>Bacteria</a:t>
            </a:r>
          </a:p>
        </p:txBody>
      </p:sp>
      <p:sp>
        <p:nvSpPr>
          <p:cNvPr id="14342" name="TextBox 10"/>
          <p:cNvSpPr txBox="1">
            <a:spLocks noChangeArrowheads="1"/>
          </p:cNvSpPr>
          <p:nvPr/>
        </p:nvSpPr>
        <p:spPr bwMode="auto">
          <a:xfrm>
            <a:off x="899546" y="2316542"/>
            <a:ext cx="247696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5:1</a:t>
            </a:r>
          </a:p>
        </p:txBody>
      </p:sp>
      <p:sp>
        <p:nvSpPr>
          <p:cNvPr id="14343" name="TextBox 11"/>
          <p:cNvSpPr txBox="1">
            <a:spLocks noChangeArrowheads="1"/>
          </p:cNvSpPr>
          <p:nvPr/>
        </p:nvSpPr>
        <p:spPr bwMode="auto">
          <a:xfrm>
            <a:off x="4630516" y="1857222"/>
            <a:ext cx="4163319" cy="4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89" dirty="0">
                <a:solidFill>
                  <a:srgbClr val="005941"/>
                </a:solidFill>
                <a:latin typeface="Arial" panose="020B0604020202020204" pitchFamily="34" charset="0"/>
              </a:rPr>
              <a:t>Bacteria Feeding Nematode</a:t>
            </a:r>
          </a:p>
        </p:txBody>
      </p:sp>
      <p:sp>
        <p:nvSpPr>
          <p:cNvPr id="14344" name="Rectangle 12"/>
          <p:cNvSpPr>
            <a:spLocks noChangeArrowheads="1"/>
          </p:cNvSpPr>
          <p:nvPr/>
        </p:nvSpPr>
        <p:spPr bwMode="auto">
          <a:xfrm>
            <a:off x="5517392" y="2344519"/>
            <a:ext cx="2629246"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10:1</a:t>
            </a:r>
          </a:p>
        </p:txBody>
      </p:sp>
      <p:sp>
        <p:nvSpPr>
          <p:cNvPr id="14351" name="TextBox 21"/>
          <p:cNvSpPr txBox="1">
            <a:spLocks noChangeArrowheads="1"/>
          </p:cNvSpPr>
          <p:nvPr/>
        </p:nvSpPr>
        <p:spPr bwMode="auto">
          <a:xfrm>
            <a:off x="5049255" y="3519987"/>
            <a:ext cx="248786"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a:solidFill>
                  <a:srgbClr val="FFFF00"/>
                </a:solidFill>
                <a:latin typeface="Arial" panose="020B0604020202020204" pitchFamily="34" charset="0"/>
              </a:rPr>
              <a:t> </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8" y="2701205"/>
            <a:ext cx="2431155" cy="177766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2025" y="2713594"/>
            <a:ext cx="2205019" cy="1653764"/>
          </a:xfrm>
          <a:prstGeom prst="rect">
            <a:avLst/>
          </a:prstGeom>
        </p:spPr>
      </p:pic>
      <p:sp>
        <p:nvSpPr>
          <p:cNvPr id="4" name="TextBox 3">
            <a:extLst>
              <a:ext uri="{FF2B5EF4-FFF2-40B4-BE49-F238E27FC236}">
                <a16:creationId xmlns:a16="http://schemas.microsoft.com/office/drawing/2014/main" id="{970656A8-EAB2-4960-88DD-E2B02D87FD4A}"/>
              </a:ext>
            </a:extLst>
          </p:cNvPr>
          <p:cNvSpPr txBox="1"/>
          <p:nvPr/>
        </p:nvSpPr>
        <p:spPr>
          <a:xfrm>
            <a:off x="913631" y="4640669"/>
            <a:ext cx="2057400" cy="369332"/>
          </a:xfrm>
          <a:prstGeom prst="rect">
            <a:avLst/>
          </a:prstGeom>
          <a:noFill/>
        </p:spPr>
        <p:txBody>
          <a:bodyPr wrap="square" rtlCol="0">
            <a:spAutoFit/>
          </a:bodyPr>
          <a:lstStyle/>
          <a:p>
            <a:r>
              <a:rPr lang="en-US"/>
              <a:t>5:1 </a:t>
            </a:r>
          </a:p>
        </p:txBody>
      </p:sp>
      <p:sp>
        <p:nvSpPr>
          <p:cNvPr id="5" name="TextBox 4">
            <a:extLst>
              <a:ext uri="{FF2B5EF4-FFF2-40B4-BE49-F238E27FC236}">
                <a16:creationId xmlns:a16="http://schemas.microsoft.com/office/drawing/2014/main" id="{D37A074A-5098-4A35-AA84-AB98D6BBA6DE}"/>
              </a:ext>
            </a:extLst>
          </p:cNvPr>
          <p:cNvSpPr txBox="1"/>
          <p:nvPr/>
        </p:nvSpPr>
        <p:spPr>
          <a:xfrm>
            <a:off x="6832015" y="4563677"/>
            <a:ext cx="1779239" cy="369332"/>
          </a:xfrm>
          <a:prstGeom prst="rect">
            <a:avLst/>
          </a:prstGeom>
          <a:noFill/>
        </p:spPr>
        <p:txBody>
          <a:bodyPr wrap="square" rtlCol="0">
            <a:spAutoFit/>
          </a:bodyPr>
          <a:lstStyle/>
          <a:p>
            <a:r>
              <a:rPr lang="en-US"/>
              <a:t>10:1</a:t>
            </a:r>
          </a:p>
        </p:txBody>
      </p:sp>
      <p:sp>
        <p:nvSpPr>
          <p:cNvPr id="17" name="Footer Placeholder 3">
            <a:extLst>
              <a:ext uri="{FF2B5EF4-FFF2-40B4-BE49-F238E27FC236}">
                <a16:creationId xmlns:a16="http://schemas.microsoft.com/office/drawing/2014/main" id="{ABDA3EBF-B3A5-409A-A2DE-5809A6148009}"/>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1762605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a:solidFill>
                  <a:schemeClr val="accent1">
                    <a:lumMod val="75000"/>
                  </a:schemeClr>
                </a:solidFill>
              </a:rPr>
              <a:t>Nitrogen Mineralization</a:t>
            </a:r>
          </a:p>
        </p:txBody>
      </p:sp>
      <p:grpSp>
        <p:nvGrpSpPr>
          <p:cNvPr id="14340" name="Group 8"/>
          <p:cNvGrpSpPr>
            <a:grpSpLocks/>
          </p:cNvGrpSpPr>
          <p:nvPr/>
        </p:nvGrpSpPr>
        <p:grpSpPr bwMode="auto">
          <a:xfrm>
            <a:off x="1589107" y="2954866"/>
            <a:ext cx="736600" cy="798689"/>
            <a:chOff x="3195873" y="2933323"/>
            <a:chExt cx="829086" cy="899310"/>
          </a:xfrm>
        </p:grpSpPr>
        <p:sp>
          <p:nvSpPr>
            <p:cNvPr id="7" name="Freeform 6"/>
            <p:cNvSpPr/>
            <p:nvPr/>
          </p:nvSpPr>
          <p:spPr>
            <a:xfrm>
              <a:off x="3195873" y="2933323"/>
              <a:ext cx="366895"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8" name="Freeform 7"/>
            <p:cNvSpPr/>
            <p:nvPr/>
          </p:nvSpPr>
          <p:spPr>
            <a:xfrm>
              <a:off x="3658065" y="3352789"/>
              <a:ext cx="366894"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grpSp>
      <p:sp>
        <p:nvSpPr>
          <p:cNvPr id="14341" name="TextBox 9"/>
          <p:cNvSpPr txBox="1">
            <a:spLocks noChangeArrowheads="1"/>
          </p:cNvSpPr>
          <p:nvPr/>
        </p:nvSpPr>
        <p:spPr bwMode="auto">
          <a:xfrm>
            <a:off x="1302360" y="1824720"/>
            <a:ext cx="1526380" cy="53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844" dirty="0">
                <a:solidFill>
                  <a:srgbClr val="005941"/>
                </a:solidFill>
                <a:latin typeface="Arial" panose="020B0604020202020204" pitchFamily="34" charset="0"/>
              </a:rPr>
              <a:t>Bacteria</a:t>
            </a:r>
          </a:p>
        </p:txBody>
      </p:sp>
      <p:sp>
        <p:nvSpPr>
          <p:cNvPr id="14342" name="TextBox 10"/>
          <p:cNvSpPr txBox="1">
            <a:spLocks noChangeArrowheads="1"/>
          </p:cNvSpPr>
          <p:nvPr/>
        </p:nvSpPr>
        <p:spPr bwMode="auto">
          <a:xfrm>
            <a:off x="899546" y="2316542"/>
            <a:ext cx="247696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5:1</a:t>
            </a:r>
          </a:p>
        </p:txBody>
      </p:sp>
      <p:sp>
        <p:nvSpPr>
          <p:cNvPr id="14343" name="TextBox 11"/>
          <p:cNvSpPr txBox="1">
            <a:spLocks noChangeArrowheads="1"/>
          </p:cNvSpPr>
          <p:nvPr/>
        </p:nvSpPr>
        <p:spPr bwMode="auto">
          <a:xfrm>
            <a:off x="4630516" y="1857222"/>
            <a:ext cx="4163319" cy="4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89" dirty="0">
                <a:solidFill>
                  <a:srgbClr val="005941"/>
                </a:solidFill>
                <a:latin typeface="Arial" panose="020B0604020202020204" pitchFamily="34" charset="0"/>
              </a:rPr>
              <a:t>Bacteria Feeding Nematode</a:t>
            </a:r>
          </a:p>
        </p:txBody>
      </p:sp>
      <p:sp>
        <p:nvSpPr>
          <p:cNvPr id="14344" name="Rectangle 12"/>
          <p:cNvSpPr>
            <a:spLocks noChangeArrowheads="1"/>
          </p:cNvSpPr>
          <p:nvPr/>
        </p:nvSpPr>
        <p:spPr bwMode="auto">
          <a:xfrm>
            <a:off x="5517392" y="2344519"/>
            <a:ext cx="2629246"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10:1</a:t>
            </a:r>
          </a:p>
        </p:txBody>
      </p:sp>
      <p:sp>
        <p:nvSpPr>
          <p:cNvPr id="15" name="Freeform 14"/>
          <p:cNvSpPr/>
          <p:nvPr/>
        </p:nvSpPr>
        <p:spPr>
          <a:xfrm>
            <a:off x="2825920" y="2754888"/>
            <a:ext cx="2623256" cy="536222"/>
          </a:xfrm>
          <a:custGeom>
            <a:avLst/>
            <a:gdLst>
              <a:gd name="connsiteX0" fmla="*/ 2951430 w 2951430"/>
              <a:gd name="connsiteY0" fmla="*/ 602055 h 602055"/>
              <a:gd name="connsiteX1" fmla="*/ 1593410 w 2951430"/>
              <a:gd name="connsiteY1" fmla="*/ 58847 h 602055"/>
              <a:gd name="connsiteX2" fmla="*/ 0 w 2951430"/>
              <a:gd name="connsiteY2" fmla="*/ 248970 h 602055"/>
            </a:gdLst>
            <a:ahLst/>
            <a:cxnLst>
              <a:cxn ang="0">
                <a:pos x="connsiteX0" y="connsiteY0"/>
              </a:cxn>
              <a:cxn ang="0">
                <a:pos x="connsiteX1" y="connsiteY1"/>
              </a:cxn>
              <a:cxn ang="0">
                <a:pos x="connsiteX2" y="connsiteY2"/>
              </a:cxn>
            </a:cxnLst>
            <a:rect l="l" t="t" r="r" b="b"/>
            <a:pathLst>
              <a:path w="2951430" h="602055">
                <a:moveTo>
                  <a:pt x="2951430" y="602055"/>
                </a:moveTo>
                <a:cubicBezTo>
                  <a:pt x="2518372" y="359875"/>
                  <a:pt x="2085315" y="117695"/>
                  <a:pt x="1593410" y="58847"/>
                </a:cubicBezTo>
                <a:cubicBezTo>
                  <a:pt x="1101505" y="0"/>
                  <a:pt x="550752" y="124485"/>
                  <a:pt x="0" y="248970"/>
                </a:cubicBezTo>
              </a:path>
            </a:pathLst>
          </a:custGeom>
          <a:ln w="635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a:p>
        </p:txBody>
      </p:sp>
      <p:sp>
        <p:nvSpPr>
          <p:cNvPr id="16" name="Isosceles Triangle 15"/>
          <p:cNvSpPr/>
          <p:nvPr/>
        </p:nvSpPr>
        <p:spPr>
          <a:xfrm rot="15197117">
            <a:off x="2543625" y="2871588"/>
            <a:ext cx="270933" cy="338667"/>
          </a:xfrm>
          <a:prstGeom prst="triangl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14347" name="TextBox 16"/>
          <p:cNvSpPr txBox="1">
            <a:spLocks noChangeArrowheads="1"/>
          </p:cNvSpPr>
          <p:nvPr/>
        </p:nvSpPr>
        <p:spPr bwMode="auto">
          <a:xfrm>
            <a:off x="2968557" y="3225800"/>
            <a:ext cx="2302933" cy="1460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b="1">
                <a:solidFill>
                  <a:schemeClr val="tx1"/>
                </a:solidFill>
                <a:latin typeface="Arial" panose="020B0604020202020204" pitchFamily="34" charset="0"/>
              </a:rPr>
              <a:t>Consume two bacteria to get enough carbon for function and reproduction</a:t>
            </a:r>
          </a:p>
        </p:txBody>
      </p:sp>
      <p:sp>
        <p:nvSpPr>
          <p:cNvPr id="14351" name="TextBox 21"/>
          <p:cNvSpPr txBox="1">
            <a:spLocks noChangeArrowheads="1"/>
          </p:cNvSpPr>
          <p:nvPr/>
        </p:nvSpPr>
        <p:spPr bwMode="auto">
          <a:xfrm>
            <a:off x="5049255" y="3519987"/>
            <a:ext cx="248786" cy="36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a:solidFill>
                  <a:srgbClr val="FFFF00"/>
                </a:solidFill>
                <a:latin typeface="Arial" panose="020B0604020202020204" pitchFamily="34" charset="0"/>
              </a:rPr>
              <a:t> </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8" y="2701205"/>
            <a:ext cx="2431155" cy="177766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2025" y="2713594"/>
            <a:ext cx="2205019" cy="1653764"/>
          </a:xfrm>
          <a:prstGeom prst="rect">
            <a:avLst/>
          </a:prstGeom>
        </p:spPr>
      </p:pic>
      <p:sp>
        <p:nvSpPr>
          <p:cNvPr id="19" name="Footer Placeholder 3">
            <a:extLst>
              <a:ext uri="{FF2B5EF4-FFF2-40B4-BE49-F238E27FC236}">
                <a16:creationId xmlns:a16="http://schemas.microsoft.com/office/drawing/2014/main" id="{CB93E553-4703-42CE-AF21-E9F9C7C1C216}"/>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4232513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a:solidFill>
                  <a:schemeClr val="accent1">
                    <a:lumMod val="75000"/>
                  </a:schemeClr>
                </a:solidFill>
              </a:rPr>
              <a:t>Nitrogen Mineralization</a:t>
            </a:r>
          </a:p>
        </p:txBody>
      </p:sp>
      <p:grpSp>
        <p:nvGrpSpPr>
          <p:cNvPr id="14340" name="Group 8"/>
          <p:cNvGrpSpPr>
            <a:grpSpLocks/>
          </p:cNvGrpSpPr>
          <p:nvPr/>
        </p:nvGrpSpPr>
        <p:grpSpPr bwMode="auto">
          <a:xfrm>
            <a:off x="1589107" y="2954866"/>
            <a:ext cx="736600" cy="798689"/>
            <a:chOff x="3195873" y="2933323"/>
            <a:chExt cx="829086" cy="899310"/>
          </a:xfrm>
        </p:grpSpPr>
        <p:sp>
          <p:nvSpPr>
            <p:cNvPr id="7" name="Freeform 6"/>
            <p:cNvSpPr/>
            <p:nvPr/>
          </p:nvSpPr>
          <p:spPr>
            <a:xfrm>
              <a:off x="3195873" y="2933323"/>
              <a:ext cx="366895"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8" name="Freeform 7"/>
            <p:cNvSpPr/>
            <p:nvPr/>
          </p:nvSpPr>
          <p:spPr>
            <a:xfrm>
              <a:off x="3658065" y="3352789"/>
              <a:ext cx="366894"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grpSp>
      <p:sp>
        <p:nvSpPr>
          <p:cNvPr id="14341" name="TextBox 9"/>
          <p:cNvSpPr txBox="1">
            <a:spLocks noChangeArrowheads="1"/>
          </p:cNvSpPr>
          <p:nvPr/>
        </p:nvSpPr>
        <p:spPr bwMode="auto">
          <a:xfrm>
            <a:off x="1302360" y="1824720"/>
            <a:ext cx="1526380" cy="53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844" dirty="0">
                <a:solidFill>
                  <a:srgbClr val="005941"/>
                </a:solidFill>
                <a:latin typeface="Arial" panose="020B0604020202020204" pitchFamily="34" charset="0"/>
              </a:rPr>
              <a:t>Bacteria</a:t>
            </a:r>
          </a:p>
        </p:txBody>
      </p:sp>
      <p:sp>
        <p:nvSpPr>
          <p:cNvPr id="14342" name="TextBox 10"/>
          <p:cNvSpPr txBox="1">
            <a:spLocks noChangeArrowheads="1"/>
          </p:cNvSpPr>
          <p:nvPr/>
        </p:nvSpPr>
        <p:spPr bwMode="auto">
          <a:xfrm>
            <a:off x="899546" y="2316542"/>
            <a:ext cx="247696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5:1</a:t>
            </a:r>
          </a:p>
        </p:txBody>
      </p:sp>
      <p:sp>
        <p:nvSpPr>
          <p:cNvPr id="14343" name="TextBox 11"/>
          <p:cNvSpPr txBox="1">
            <a:spLocks noChangeArrowheads="1"/>
          </p:cNvSpPr>
          <p:nvPr/>
        </p:nvSpPr>
        <p:spPr bwMode="auto">
          <a:xfrm>
            <a:off x="4630516" y="1857222"/>
            <a:ext cx="4163319" cy="4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89" dirty="0">
                <a:solidFill>
                  <a:srgbClr val="005941"/>
                </a:solidFill>
                <a:latin typeface="Arial" panose="020B0604020202020204" pitchFamily="34" charset="0"/>
              </a:rPr>
              <a:t>Bacteria Feeding Nematode</a:t>
            </a:r>
          </a:p>
        </p:txBody>
      </p:sp>
      <p:sp>
        <p:nvSpPr>
          <p:cNvPr id="14344" name="Rectangle 12"/>
          <p:cNvSpPr>
            <a:spLocks noChangeArrowheads="1"/>
          </p:cNvSpPr>
          <p:nvPr/>
        </p:nvSpPr>
        <p:spPr bwMode="auto">
          <a:xfrm>
            <a:off x="5517392" y="2344519"/>
            <a:ext cx="2629246"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10:1</a:t>
            </a:r>
          </a:p>
        </p:txBody>
      </p:sp>
      <p:sp>
        <p:nvSpPr>
          <p:cNvPr id="15" name="Freeform 14"/>
          <p:cNvSpPr/>
          <p:nvPr/>
        </p:nvSpPr>
        <p:spPr>
          <a:xfrm>
            <a:off x="2825920" y="2754888"/>
            <a:ext cx="2623256" cy="536222"/>
          </a:xfrm>
          <a:custGeom>
            <a:avLst/>
            <a:gdLst>
              <a:gd name="connsiteX0" fmla="*/ 2951430 w 2951430"/>
              <a:gd name="connsiteY0" fmla="*/ 602055 h 602055"/>
              <a:gd name="connsiteX1" fmla="*/ 1593410 w 2951430"/>
              <a:gd name="connsiteY1" fmla="*/ 58847 h 602055"/>
              <a:gd name="connsiteX2" fmla="*/ 0 w 2951430"/>
              <a:gd name="connsiteY2" fmla="*/ 248970 h 602055"/>
            </a:gdLst>
            <a:ahLst/>
            <a:cxnLst>
              <a:cxn ang="0">
                <a:pos x="connsiteX0" y="connsiteY0"/>
              </a:cxn>
              <a:cxn ang="0">
                <a:pos x="connsiteX1" y="connsiteY1"/>
              </a:cxn>
              <a:cxn ang="0">
                <a:pos x="connsiteX2" y="connsiteY2"/>
              </a:cxn>
            </a:cxnLst>
            <a:rect l="l" t="t" r="r" b="b"/>
            <a:pathLst>
              <a:path w="2951430" h="602055">
                <a:moveTo>
                  <a:pt x="2951430" y="602055"/>
                </a:moveTo>
                <a:cubicBezTo>
                  <a:pt x="2518372" y="359875"/>
                  <a:pt x="2085315" y="117695"/>
                  <a:pt x="1593410" y="58847"/>
                </a:cubicBezTo>
                <a:cubicBezTo>
                  <a:pt x="1101505" y="0"/>
                  <a:pt x="550752" y="124485"/>
                  <a:pt x="0" y="248970"/>
                </a:cubicBezTo>
              </a:path>
            </a:pathLst>
          </a:custGeom>
          <a:ln w="635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a:p>
        </p:txBody>
      </p:sp>
      <p:sp>
        <p:nvSpPr>
          <p:cNvPr id="16" name="Isosceles Triangle 15"/>
          <p:cNvSpPr/>
          <p:nvPr/>
        </p:nvSpPr>
        <p:spPr>
          <a:xfrm rot="15197117">
            <a:off x="2543625" y="2871588"/>
            <a:ext cx="270933" cy="338667"/>
          </a:xfrm>
          <a:prstGeom prst="triangl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14347" name="TextBox 16"/>
          <p:cNvSpPr txBox="1">
            <a:spLocks noChangeArrowheads="1"/>
          </p:cNvSpPr>
          <p:nvPr/>
        </p:nvSpPr>
        <p:spPr bwMode="auto">
          <a:xfrm>
            <a:off x="2968557" y="3225800"/>
            <a:ext cx="2302933" cy="1460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b="1">
                <a:solidFill>
                  <a:schemeClr val="tx1"/>
                </a:solidFill>
                <a:latin typeface="Arial" panose="020B0604020202020204" pitchFamily="34" charset="0"/>
              </a:rPr>
              <a:t>Consume two bacteria to get enough carbon for function and reproduction</a:t>
            </a:r>
          </a:p>
        </p:txBody>
      </p:sp>
      <p:sp>
        <p:nvSpPr>
          <p:cNvPr id="14351" name="TextBox 21"/>
          <p:cNvSpPr txBox="1">
            <a:spLocks noChangeArrowheads="1"/>
          </p:cNvSpPr>
          <p:nvPr/>
        </p:nvSpPr>
        <p:spPr bwMode="auto">
          <a:xfrm>
            <a:off x="4962432" y="3576055"/>
            <a:ext cx="997389" cy="91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dirty="0">
                <a:solidFill>
                  <a:srgbClr val="92D050"/>
                </a:solidFill>
                <a:latin typeface="Arial" panose="020B0604020202020204" pitchFamily="34" charset="0"/>
              </a:rPr>
              <a:t>  </a:t>
            </a:r>
            <a:r>
              <a:rPr lang="en-US" altLang="en-US" sz="1778" dirty="0">
                <a:solidFill>
                  <a:srgbClr val="005941"/>
                </a:solidFill>
                <a:latin typeface="Arial" panose="020B0604020202020204" pitchFamily="34" charset="0"/>
              </a:rPr>
              <a:t>Only </a:t>
            </a:r>
          </a:p>
          <a:p>
            <a:pPr eaLnBrk="1" hangingPunct="1">
              <a:spcBef>
                <a:spcPct val="0"/>
              </a:spcBef>
              <a:buFontTx/>
              <a:buNone/>
            </a:pPr>
            <a:r>
              <a:rPr lang="en-US" altLang="en-US" sz="1778" dirty="0">
                <a:solidFill>
                  <a:srgbClr val="005941"/>
                </a:solidFill>
                <a:latin typeface="Arial" panose="020B0604020202020204" pitchFamily="34" charset="0"/>
              </a:rPr>
              <a:t> Needs </a:t>
            </a:r>
          </a:p>
          <a:p>
            <a:pPr eaLnBrk="1" hangingPunct="1">
              <a:spcBef>
                <a:spcPct val="0"/>
              </a:spcBef>
              <a:buFontTx/>
              <a:buNone/>
            </a:pPr>
            <a:r>
              <a:rPr lang="en-US" altLang="en-US" sz="1778" dirty="0">
                <a:solidFill>
                  <a:srgbClr val="005941"/>
                </a:solidFill>
                <a:latin typeface="Arial" panose="020B0604020202020204" pitchFamily="34" charset="0"/>
              </a:rPr>
              <a:t>1 part N</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8" y="2701205"/>
            <a:ext cx="2431155" cy="177766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2025" y="2713594"/>
            <a:ext cx="2205019" cy="1653764"/>
          </a:xfrm>
          <a:prstGeom prst="rect">
            <a:avLst/>
          </a:prstGeom>
        </p:spPr>
      </p:pic>
      <p:sp>
        <p:nvSpPr>
          <p:cNvPr id="19" name="Footer Placeholder 3">
            <a:extLst>
              <a:ext uri="{FF2B5EF4-FFF2-40B4-BE49-F238E27FC236}">
                <a16:creationId xmlns:a16="http://schemas.microsoft.com/office/drawing/2014/main" id="{650827B4-4F8E-4542-9D7D-2301AF8F1818}"/>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3389212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a:solidFill>
                  <a:schemeClr val="accent1">
                    <a:lumMod val="75000"/>
                  </a:schemeClr>
                </a:solidFill>
              </a:rPr>
              <a:t>Nitrogen Mineralization</a:t>
            </a:r>
          </a:p>
        </p:txBody>
      </p:sp>
      <p:grpSp>
        <p:nvGrpSpPr>
          <p:cNvPr id="14340" name="Group 8"/>
          <p:cNvGrpSpPr>
            <a:grpSpLocks/>
          </p:cNvGrpSpPr>
          <p:nvPr/>
        </p:nvGrpSpPr>
        <p:grpSpPr bwMode="auto">
          <a:xfrm>
            <a:off x="1589107" y="2954866"/>
            <a:ext cx="736600" cy="798689"/>
            <a:chOff x="3195873" y="2933323"/>
            <a:chExt cx="829086" cy="899310"/>
          </a:xfrm>
        </p:grpSpPr>
        <p:sp>
          <p:nvSpPr>
            <p:cNvPr id="7" name="Freeform 6"/>
            <p:cNvSpPr/>
            <p:nvPr/>
          </p:nvSpPr>
          <p:spPr>
            <a:xfrm>
              <a:off x="3195873" y="2933323"/>
              <a:ext cx="366895"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8" name="Freeform 7"/>
            <p:cNvSpPr/>
            <p:nvPr/>
          </p:nvSpPr>
          <p:spPr>
            <a:xfrm>
              <a:off x="3658065" y="3352789"/>
              <a:ext cx="366894" cy="479844"/>
            </a:xfrm>
            <a:custGeom>
              <a:avLst/>
              <a:gdLst>
                <a:gd name="connsiteX0" fmla="*/ 54321 w 367359"/>
                <a:gd name="connsiteY0" fmla="*/ 63374 h 479833"/>
                <a:gd name="connsiteX1" fmla="*/ 54321 w 367359"/>
                <a:gd name="connsiteY1" fmla="*/ 63374 h 479833"/>
                <a:gd name="connsiteX2" fmla="*/ 190123 w 367359"/>
                <a:gd name="connsiteY2" fmla="*/ 9053 h 479833"/>
                <a:gd name="connsiteX3" fmla="*/ 217283 w 367359"/>
                <a:gd name="connsiteY3" fmla="*/ 0 h 479833"/>
                <a:gd name="connsiteX4" fmla="*/ 271604 w 367359"/>
                <a:gd name="connsiteY4" fmla="*/ 9053 h 479833"/>
                <a:gd name="connsiteX5" fmla="*/ 298765 w 367359"/>
                <a:gd name="connsiteY5" fmla="*/ 18107 h 479833"/>
                <a:gd name="connsiteX6" fmla="*/ 316872 w 367359"/>
                <a:gd name="connsiteY6" fmla="*/ 72427 h 479833"/>
                <a:gd name="connsiteX7" fmla="*/ 325925 w 367359"/>
                <a:gd name="connsiteY7" fmla="*/ 99588 h 479833"/>
                <a:gd name="connsiteX8" fmla="*/ 334978 w 367359"/>
                <a:gd name="connsiteY8" fmla="*/ 144855 h 479833"/>
                <a:gd name="connsiteX9" fmla="*/ 353085 w 367359"/>
                <a:gd name="connsiteY9" fmla="*/ 172016 h 479833"/>
                <a:gd name="connsiteX10" fmla="*/ 353085 w 367359"/>
                <a:gd name="connsiteY10" fmla="*/ 271604 h 479833"/>
                <a:gd name="connsiteX11" fmla="*/ 334978 w 367359"/>
                <a:gd name="connsiteY11" fmla="*/ 325925 h 479833"/>
                <a:gd name="connsiteX12" fmla="*/ 325925 w 367359"/>
                <a:gd name="connsiteY12" fmla="*/ 353085 h 479833"/>
                <a:gd name="connsiteX13" fmla="*/ 289711 w 367359"/>
                <a:gd name="connsiteY13" fmla="*/ 470780 h 479833"/>
                <a:gd name="connsiteX14" fmla="*/ 244444 w 367359"/>
                <a:gd name="connsiteY14" fmla="*/ 479833 h 479833"/>
                <a:gd name="connsiteX15" fmla="*/ 135802 w 367359"/>
                <a:gd name="connsiteY15" fmla="*/ 470780 h 479833"/>
                <a:gd name="connsiteX16" fmla="*/ 108642 w 367359"/>
                <a:gd name="connsiteY16" fmla="*/ 452673 h 479833"/>
                <a:gd name="connsiteX17" fmla="*/ 63375 w 367359"/>
                <a:gd name="connsiteY17" fmla="*/ 398352 h 479833"/>
                <a:gd name="connsiteX18" fmla="*/ 54321 w 367359"/>
                <a:gd name="connsiteY18" fmla="*/ 353085 h 479833"/>
                <a:gd name="connsiteX19" fmla="*/ 18107 w 367359"/>
                <a:gd name="connsiteY19" fmla="*/ 298764 h 479833"/>
                <a:gd name="connsiteX20" fmla="*/ 0 w 367359"/>
                <a:gd name="connsiteY20" fmla="*/ 217283 h 479833"/>
                <a:gd name="connsiteX21" fmla="*/ 9054 w 367359"/>
                <a:gd name="connsiteY21" fmla="*/ 172016 h 479833"/>
                <a:gd name="connsiteX22" fmla="*/ 45268 w 367359"/>
                <a:gd name="connsiteY22" fmla="*/ 90534 h 479833"/>
                <a:gd name="connsiteX23" fmla="*/ 54321 w 367359"/>
                <a:gd name="connsiteY23" fmla="*/ 63374 h 47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359" h="479833">
                  <a:moveTo>
                    <a:pt x="54321" y="63374"/>
                  </a:moveTo>
                  <a:lnTo>
                    <a:pt x="54321" y="63374"/>
                  </a:lnTo>
                  <a:lnTo>
                    <a:pt x="190123" y="9053"/>
                  </a:lnTo>
                  <a:cubicBezTo>
                    <a:pt x="199017" y="5594"/>
                    <a:pt x="207740" y="0"/>
                    <a:pt x="217283" y="0"/>
                  </a:cubicBezTo>
                  <a:cubicBezTo>
                    <a:pt x="235640" y="0"/>
                    <a:pt x="253497" y="6035"/>
                    <a:pt x="271604" y="9053"/>
                  </a:cubicBezTo>
                  <a:cubicBezTo>
                    <a:pt x="280658" y="12071"/>
                    <a:pt x="293218" y="10341"/>
                    <a:pt x="298765" y="18107"/>
                  </a:cubicBezTo>
                  <a:cubicBezTo>
                    <a:pt x="309859" y="33638"/>
                    <a:pt x="310836" y="54320"/>
                    <a:pt x="316872" y="72427"/>
                  </a:cubicBezTo>
                  <a:cubicBezTo>
                    <a:pt x="319890" y="81481"/>
                    <a:pt x="324053" y="90230"/>
                    <a:pt x="325925" y="99588"/>
                  </a:cubicBezTo>
                  <a:cubicBezTo>
                    <a:pt x="328943" y="114677"/>
                    <a:pt x="329575" y="130447"/>
                    <a:pt x="334978" y="144855"/>
                  </a:cubicBezTo>
                  <a:cubicBezTo>
                    <a:pt x="338799" y="155043"/>
                    <a:pt x="347049" y="162962"/>
                    <a:pt x="353085" y="172016"/>
                  </a:cubicBezTo>
                  <a:cubicBezTo>
                    <a:pt x="365297" y="220862"/>
                    <a:pt x="367359" y="209751"/>
                    <a:pt x="353085" y="271604"/>
                  </a:cubicBezTo>
                  <a:cubicBezTo>
                    <a:pt x="348793" y="290202"/>
                    <a:pt x="341014" y="307818"/>
                    <a:pt x="334978" y="325925"/>
                  </a:cubicBezTo>
                  <a:lnTo>
                    <a:pt x="325925" y="353085"/>
                  </a:lnTo>
                  <a:cubicBezTo>
                    <a:pt x="321657" y="395763"/>
                    <a:pt x="335760" y="447756"/>
                    <a:pt x="289711" y="470780"/>
                  </a:cubicBezTo>
                  <a:cubicBezTo>
                    <a:pt x="275948" y="477661"/>
                    <a:pt x="259533" y="476815"/>
                    <a:pt x="244444" y="479833"/>
                  </a:cubicBezTo>
                  <a:cubicBezTo>
                    <a:pt x="208230" y="476815"/>
                    <a:pt x="171436" y="477907"/>
                    <a:pt x="135802" y="470780"/>
                  </a:cubicBezTo>
                  <a:cubicBezTo>
                    <a:pt x="125132" y="468646"/>
                    <a:pt x="117001" y="459639"/>
                    <a:pt x="108642" y="452673"/>
                  </a:cubicBezTo>
                  <a:cubicBezTo>
                    <a:pt x="82498" y="430886"/>
                    <a:pt x="81180" y="425062"/>
                    <a:pt x="63375" y="398352"/>
                  </a:cubicBezTo>
                  <a:cubicBezTo>
                    <a:pt x="60357" y="383263"/>
                    <a:pt x="60689" y="367094"/>
                    <a:pt x="54321" y="353085"/>
                  </a:cubicBezTo>
                  <a:cubicBezTo>
                    <a:pt x="45316" y="333274"/>
                    <a:pt x="18107" y="298764"/>
                    <a:pt x="18107" y="298764"/>
                  </a:cubicBezTo>
                  <a:cubicBezTo>
                    <a:pt x="8772" y="270757"/>
                    <a:pt x="0" y="249147"/>
                    <a:pt x="0" y="217283"/>
                  </a:cubicBezTo>
                  <a:cubicBezTo>
                    <a:pt x="0" y="201895"/>
                    <a:pt x="5005" y="186862"/>
                    <a:pt x="9054" y="172016"/>
                  </a:cubicBezTo>
                  <a:cubicBezTo>
                    <a:pt x="20850" y="128763"/>
                    <a:pt x="22133" y="121381"/>
                    <a:pt x="45268" y="90534"/>
                  </a:cubicBezTo>
                  <a:cubicBezTo>
                    <a:pt x="47829" y="87120"/>
                    <a:pt x="51303" y="84499"/>
                    <a:pt x="54321" y="6337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grpSp>
      <p:sp>
        <p:nvSpPr>
          <p:cNvPr id="14341" name="TextBox 9"/>
          <p:cNvSpPr txBox="1">
            <a:spLocks noChangeArrowheads="1"/>
          </p:cNvSpPr>
          <p:nvPr/>
        </p:nvSpPr>
        <p:spPr bwMode="auto">
          <a:xfrm>
            <a:off x="1302360" y="1824720"/>
            <a:ext cx="1526380" cy="53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844" dirty="0">
                <a:solidFill>
                  <a:srgbClr val="005941"/>
                </a:solidFill>
                <a:latin typeface="Arial" panose="020B0604020202020204" pitchFamily="34" charset="0"/>
              </a:rPr>
              <a:t>Bacteria</a:t>
            </a:r>
          </a:p>
        </p:txBody>
      </p:sp>
      <p:sp>
        <p:nvSpPr>
          <p:cNvPr id="14342" name="TextBox 10"/>
          <p:cNvSpPr txBox="1">
            <a:spLocks noChangeArrowheads="1"/>
          </p:cNvSpPr>
          <p:nvPr/>
        </p:nvSpPr>
        <p:spPr bwMode="auto">
          <a:xfrm>
            <a:off x="899546" y="2316542"/>
            <a:ext cx="247696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5:1</a:t>
            </a:r>
          </a:p>
        </p:txBody>
      </p:sp>
      <p:sp>
        <p:nvSpPr>
          <p:cNvPr id="14343" name="TextBox 11"/>
          <p:cNvSpPr txBox="1">
            <a:spLocks noChangeArrowheads="1"/>
          </p:cNvSpPr>
          <p:nvPr/>
        </p:nvSpPr>
        <p:spPr bwMode="auto">
          <a:xfrm>
            <a:off x="4630516" y="1857222"/>
            <a:ext cx="4163319" cy="4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89" dirty="0">
                <a:solidFill>
                  <a:srgbClr val="005941"/>
                </a:solidFill>
                <a:latin typeface="Arial" panose="020B0604020202020204" pitchFamily="34" charset="0"/>
              </a:rPr>
              <a:t>Bacteria Feeding Nematode</a:t>
            </a:r>
          </a:p>
        </p:txBody>
      </p:sp>
      <p:sp>
        <p:nvSpPr>
          <p:cNvPr id="14344" name="Rectangle 12"/>
          <p:cNvSpPr>
            <a:spLocks noChangeArrowheads="1"/>
          </p:cNvSpPr>
          <p:nvPr/>
        </p:nvSpPr>
        <p:spPr bwMode="auto">
          <a:xfrm>
            <a:off x="5517392" y="2344519"/>
            <a:ext cx="2629246"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10:1</a:t>
            </a:r>
          </a:p>
        </p:txBody>
      </p:sp>
      <p:sp>
        <p:nvSpPr>
          <p:cNvPr id="15" name="Freeform 14"/>
          <p:cNvSpPr/>
          <p:nvPr/>
        </p:nvSpPr>
        <p:spPr>
          <a:xfrm>
            <a:off x="2825920" y="2754888"/>
            <a:ext cx="2623256" cy="536222"/>
          </a:xfrm>
          <a:custGeom>
            <a:avLst/>
            <a:gdLst>
              <a:gd name="connsiteX0" fmla="*/ 2951430 w 2951430"/>
              <a:gd name="connsiteY0" fmla="*/ 602055 h 602055"/>
              <a:gd name="connsiteX1" fmla="*/ 1593410 w 2951430"/>
              <a:gd name="connsiteY1" fmla="*/ 58847 h 602055"/>
              <a:gd name="connsiteX2" fmla="*/ 0 w 2951430"/>
              <a:gd name="connsiteY2" fmla="*/ 248970 h 602055"/>
            </a:gdLst>
            <a:ahLst/>
            <a:cxnLst>
              <a:cxn ang="0">
                <a:pos x="connsiteX0" y="connsiteY0"/>
              </a:cxn>
              <a:cxn ang="0">
                <a:pos x="connsiteX1" y="connsiteY1"/>
              </a:cxn>
              <a:cxn ang="0">
                <a:pos x="connsiteX2" y="connsiteY2"/>
              </a:cxn>
            </a:cxnLst>
            <a:rect l="l" t="t" r="r" b="b"/>
            <a:pathLst>
              <a:path w="2951430" h="602055">
                <a:moveTo>
                  <a:pt x="2951430" y="602055"/>
                </a:moveTo>
                <a:cubicBezTo>
                  <a:pt x="2518372" y="359875"/>
                  <a:pt x="2085315" y="117695"/>
                  <a:pt x="1593410" y="58847"/>
                </a:cubicBezTo>
                <a:cubicBezTo>
                  <a:pt x="1101505" y="0"/>
                  <a:pt x="550752" y="124485"/>
                  <a:pt x="0" y="248970"/>
                </a:cubicBezTo>
              </a:path>
            </a:pathLst>
          </a:custGeom>
          <a:ln w="635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a:p>
        </p:txBody>
      </p:sp>
      <p:sp>
        <p:nvSpPr>
          <p:cNvPr id="16" name="Isosceles Triangle 15"/>
          <p:cNvSpPr/>
          <p:nvPr/>
        </p:nvSpPr>
        <p:spPr>
          <a:xfrm rot="15197117">
            <a:off x="2543625" y="2871588"/>
            <a:ext cx="270933" cy="338667"/>
          </a:xfrm>
          <a:prstGeom prst="triangl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14347" name="TextBox 16"/>
          <p:cNvSpPr txBox="1">
            <a:spLocks noChangeArrowheads="1"/>
          </p:cNvSpPr>
          <p:nvPr/>
        </p:nvSpPr>
        <p:spPr bwMode="auto">
          <a:xfrm>
            <a:off x="2968557" y="3225800"/>
            <a:ext cx="2302933" cy="1460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b="1">
                <a:solidFill>
                  <a:schemeClr val="tx1"/>
                </a:solidFill>
                <a:latin typeface="Arial" panose="020B0604020202020204" pitchFamily="34" charset="0"/>
              </a:rPr>
              <a:t>Consume two bacteria to get enough carbon for function and reproduction</a:t>
            </a:r>
          </a:p>
        </p:txBody>
      </p:sp>
      <p:sp>
        <p:nvSpPr>
          <p:cNvPr id="20" name="Isosceles Triangle 19"/>
          <p:cNvSpPr/>
          <p:nvPr/>
        </p:nvSpPr>
        <p:spPr>
          <a:xfrm rot="5175120">
            <a:off x="7054329" y="5017347"/>
            <a:ext cx="276081" cy="285692"/>
          </a:xfrm>
          <a:prstGeom prst="triangle">
            <a:avLst>
              <a:gd name="adj" fmla="val 49653"/>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14350" name="TextBox 20"/>
          <p:cNvSpPr txBox="1">
            <a:spLocks noChangeArrowheads="1"/>
          </p:cNvSpPr>
          <p:nvPr/>
        </p:nvSpPr>
        <p:spPr bwMode="auto">
          <a:xfrm>
            <a:off x="7390174" y="4503171"/>
            <a:ext cx="1662395" cy="1733488"/>
          </a:xfrm>
          <a:prstGeom prst="rect">
            <a:avLst/>
          </a:prstGeom>
          <a:noFill/>
          <a:ln>
            <a:noFill/>
          </a:ln>
        </p:spPr>
        <p:txBody>
          <a:bodyPr wrap="squar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Excrete 1 part N to soil solution as Plant Available N</a:t>
            </a:r>
          </a:p>
        </p:txBody>
      </p:sp>
      <p:sp>
        <p:nvSpPr>
          <p:cNvPr id="14351" name="TextBox 21"/>
          <p:cNvSpPr txBox="1">
            <a:spLocks noChangeArrowheads="1"/>
          </p:cNvSpPr>
          <p:nvPr/>
        </p:nvSpPr>
        <p:spPr bwMode="auto">
          <a:xfrm>
            <a:off x="4971214" y="3590036"/>
            <a:ext cx="997389" cy="91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dirty="0">
                <a:solidFill>
                  <a:srgbClr val="FFFF00"/>
                </a:solidFill>
                <a:latin typeface="Arial" panose="020B0604020202020204" pitchFamily="34" charset="0"/>
              </a:rPr>
              <a:t>  </a:t>
            </a:r>
            <a:r>
              <a:rPr lang="en-US" altLang="en-US" sz="1778" dirty="0">
                <a:solidFill>
                  <a:srgbClr val="005941"/>
                </a:solidFill>
                <a:latin typeface="Arial" panose="020B0604020202020204" pitchFamily="34" charset="0"/>
              </a:rPr>
              <a:t>Only</a:t>
            </a:r>
          </a:p>
          <a:p>
            <a:pPr eaLnBrk="1" hangingPunct="1">
              <a:spcBef>
                <a:spcPct val="0"/>
              </a:spcBef>
              <a:buFontTx/>
              <a:buNone/>
            </a:pPr>
            <a:r>
              <a:rPr lang="en-US" altLang="en-US" sz="1778" dirty="0">
                <a:solidFill>
                  <a:srgbClr val="005941"/>
                </a:solidFill>
                <a:latin typeface="Arial" panose="020B0604020202020204" pitchFamily="34" charset="0"/>
              </a:rPr>
              <a:t> Needs </a:t>
            </a:r>
          </a:p>
          <a:p>
            <a:pPr eaLnBrk="1" hangingPunct="1">
              <a:spcBef>
                <a:spcPct val="0"/>
              </a:spcBef>
              <a:buFontTx/>
              <a:buNone/>
            </a:pPr>
            <a:r>
              <a:rPr lang="en-US" altLang="en-US" sz="1778" dirty="0">
                <a:solidFill>
                  <a:srgbClr val="005941"/>
                </a:solidFill>
                <a:latin typeface="Arial" panose="020B0604020202020204" pitchFamily="34" charset="0"/>
              </a:rPr>
              <a:t>1 part N</a:t>
            </a:r>
          </a:p>
        </p:txBody>
      </p:sp>
      <p:sp>
        <p:nvSpPr>
          <p:cNvPr id="4" name="Arc 3"/>
          <p:cNvSpPr/>
          <p:nvPr/>
        </p:nvSpPr>
        <p:spPr>
          <a:xfrm rot="11297724">
            <a:off x="6237955" y="4193405"/>
            <a:ext cx="1765834" cy="964732"/>
          </a:xfrm>
          <a:prstGeom prst="arc">
            <a:avLst>
              <a:gd name="adj1" fmla="val 16108288"/>
              <a:gd name="adj2" fmla="val 0"/>
            </a:avLst>
          </a:prstGeom>
          <a:noFill/>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8" y="2701205"/>
            <a:ext cx="2431155" cy="177766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2025" y="2713594"/>
            <a:ext cx="2205019" cy="1653764"/>
          </a:xfrm>
          <a:prstGeom prst="rect">
            <a:avLst/>
          </a:prstGeom>
        </p:spPr>
      </p:pic>
      <p:sp>
        <p:nvSpPr>
          <p:cNvPr id="21" name="Footer Placeholder 3">
            <a:extLst>
              <a:ext uri="{FF2B5EF4-FFF2-40B4-BE49-F238E27FC236}">
                <a16:creationId xmlns:a16="http://schemas.microsoft.com/office/drawing/2014/main" id="{1ED9F792-5AB2-4861-8566-A8B4A60BF868}"/>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702488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1371600" y="528344"/>
            <a:ext cx="59605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4000">
                <a:solidFill>
                  <a:schemeClr val="accent1">
                    <a:lumMod val="75000"/>
                  </a:schemeClr>
                </a:solidFill>
                <a:latin typeface="+mj-lt"/>
                <a:ea typeface="+mj-ea"/>
                <a:cs typeface="+mj-cs"/>
              </a:rPr>
              <a:t>Reduce N Losses</a:t>
            </a:r>
            <a:endParaRPr lang="en-US" sz="4000">
              <a:solidFill>
                <a:schemeClr val="accent1">
                  <a:lumMod val="75000"/>
                </a:schemeClr>
              </a:solidFill>
              <a:latin typeface="+mj-lt"/>
            </a:endParaRPr>
          </a:p>
        </p:txBody>
      </p:sp>
      <p:sp>
        <p:nvSpPr>
          <p:cNvPr id="129028" name="Rectangle 4"/>
          <p:cNvSpPr>
            <a:spLocks noChangeArrowheads="1"/>
          </p:cNvSpPr>
          <p:nvPr/>
        </p:nvSpPr>
        <p:spPr bwMode="auto">
          <a:xfrm>
            <a:off x="169730" y="1966309"/>
            <a:ext cx="3682207" cy="4402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04804" indent="-304804">
              <a:spcBef>
                <a:spcPct val="20000"/>
              </a:spcBef>
              <a:buFontTx/>
              <a:buChar char="•"/>
              <a:defRPr/>
            </a:pPr>
            <a:r>
              <a:rPr lang="en-US" sz="2489">
                <a:latin typeface="Arial" charset="0"/>
              </a:rPr>
              <a:t>Nitrate mineralized from crop residues and soil OM Is highly soluble through the winter.</a:t>
            </a:r>
          </a:p>
          <a:p>
            <a:pPr marL="304804" indent="-304804">
              <a:spcBef>
                <a:spcPct val="20000"/>
              </a:spcBef>
              <a:buFontTx/>
              <a:buChar char="•"/>
              <a:defRPr/>
            </a:pPr>
            <a:r>
              <a:rPr lang="en-US" sz="2489">
                <a:latin typeface="Arial" charset="0"/>
              </a:rPr>
              <a:t>Nitrogen leaching can be significant even without fall N applications.</a:t>
            </a:r>
          </a:p>
          <a:p>
            <a:pPr marL="304804" indent="-304804">
              <a:spcBef>
                <a:spcPct val="20000"/>
              </a:spcBef>
              <a:defRPr/>
            </a:pPr>
            <a:endParaRPr lang="en-US" sz="2489">
              <a:solidFill>
                <a:srgbClr val="FFFF00"/>
              </a:solidFill>
              <a:latin typeface="Arial" charset="0"/>
            </a:endParaRPr>
          </a:p>
        </p:txBody>
      </p:sp>
      <p:pic>
        <p:nvPicPr>
          <p:cNvPr id="129030" name="Picture 6" descr="Desutter cc with hog man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37" y="1966309"/>
            <a:ext cx="5122333" cy="404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3">
            <a:extLst>
              <a:ext uri="{FF2B5EF4-FFF2-40B4-BE49-F238E27FC236}">
                <a16:creationId xmlns:a16="http://schemas.microsoft.com/office/drawing/2014/main" id="{18EB89BE-B6A4-43DB-852B-AEA212FFB8C1}"/>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pic>
        <p:nvPicPr>
          <p:cNvPr id="3" name="Picture 2" descr="Snow on the ground and grass&#10;&#10;Description automatically generated">
            <a:extLst>
              <a:ext uri="{FF2B5EF4-FFF2-40B4-BE49-F238E27FC236}">
                <a16:creationId xmlns:a16="http://schemas.microsoft.com/office/drawing/2014/main" id="{22A6494E-1010-D7FA-1D68-04D68B399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789" y="2989671"/>
            <a:ext cx="4439479" cy="2915480"/>
          </a:xfrm>
          <a:prstGeom prst="rect">
            <a:avLst/>
          </a:prstGeom>
        </p:spPr>
      </p:pic>
    </p:spTree>
    <p:extLst>
      <p:ext uri="{BB962C8B-B14F-4D97-AF65-F5344CB8AC3E}">
        <p14:creationId xmlns:p14="http://schemas.microsoft.com/office/powerpoint/2010/main" val="22648648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9030"/>
                                        </p:tgtEl>
                                        <p:attrNameLst>
                                          <p:attrName>style.visibility</p:attrName>
                                        </p:attrNameLst>
                                      </p:cBhvr>
                                      <p:to>
                                        <p:strVal val="visible"/>
                                      </p:to>
                                    </p:set>
                                    <p:animEffect transition="in" filter="blinds(horizontal)">
                                      <p:cBhvr>
                                        <p:cTn id="7" dur="500"/>
                                        <p:tgtEl>
                                          <p:spTgt spid="129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834"/>
            <a:ext cx="8229600" cy="868368"/>
          </a:xfrm>
        </p:spPr>
        <p:txBody>
          <a:bodyPr>
            <a:normAutofit fontScale="90000"/>
          </a:bodyPr>
          <a:lstStyle/>
          <a:p>
            <a:r>
              <a:rPr lang="en-US" sz="4000" dirty="0"/>
              <a:t>Residue Management for N Retention and Weed Control</a:t>
            </a:r>
          </a:p>
        </p:txBody>
      </p:sp>
      <p:sp>
        <p:nvSpPr>
          <p:cNvPr id="6" name="Text Placeholder 5"/>
          <p:cNvSpPr>
            <a:spLocks noGrp="1"/>
          </p:cNvSpPr>
          <p:nvPr>
            <p:ph type="body" sz="half" idx="2"/>
          </p:nvPr>
        </p:nvSpPr>
        <p:spPr/>
        <p:txBody>
          <a:bodyPr/>
          <a:lstStyle/>
          <a:p>
            <a:endParaRPr lang="en-US"/>
          </a:p>
        </p:txBody>
      </p:sp>
      <p:pic>
        <p:nvPicPr>
          <p:cNvPr id="7" name="Content Placeholder 6"/>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1320800" y="1641123"/>
            <a:ext cx="6324600" cy="4737863"/>
          </a:xfrm>
          <a:prstGeom prst="rect">
            <a:avLst/>
          </a:prstGeom>
        </p:spPr>
      </p:pic>
      <p:sp>
        <p:nvSpPr>
          <p:cNvPr id="2" name="Footer Placeholder 1">
            <a:extLst>
              <a:ext uri="{FF2B5EF4-FFF2-40B4-BE49-F238E27FC236}">
                <a16:creationId xmlns:a16="http://schemas.microsoft.com/office/drawing/2014/main" id="{B32D75FA-4B12-4017-B4B3-9430E01D73BC}"/>
              </a:ext>
            </a:extLst>
          </p:cNvPr>
          <p:cNvSpPr>
            <a:spLocks noGrp="1"/>
          </p:cNvSpPr>
          <p:nvPr>
            <p:ph type="ftr" sz="quarter" idx="11"/>
          </p:nvPr>
        </p:nvSpPr>
        <p:spPr/>
        <p:txBody>
          <a:bodyPr/>
          <a:lstStyle/>
          <a:p>
            <a:pPr>
              <a:defRPr/>
            </a:pPr>
            <a:r>
              <a:rPr lang="en-US">
                <a:solidFill>
                  <a:prstClr val="white">
                    <a:tint val="75000"/>
                  </a:prstClr>
                </a:solidFill>
              </a:rPr>
              <a:t>NRCS | SHD | Cover Crop Management | v3.0</a:t>
            </a:r>
          </a:p>
        </p:txBody>
      </p:sp>
      <p:sp>
        <p:nvSpPr>
          <p:cNvPr id="9" name="Footer Placeholder 3">
            <a:extLst>
              <a:ext uri="{FF2B5EF4-FFF2-40B4-BE49-F238E27FC236}">
                <a16:creationId xmlns:a16="http://schemas.microsoft.com/office/drawing/2014/main" id="{52CD47F0-FA3E-4658-B45E-C3C2F113768A}"/>
              </a:ext>
            </a:extLst>
          </p:cNvPr>
          <p:cNvSpPr txBox="1">
            <a:spLocks/>
          </p:cNvSpPr>
          <p:nvPr/>
        </p:nvSpPr>
        <p:spPr>
          <a:xfrm>
            <a:off x="0" y="6492875"/>
            <a:ext cx="2677886" cy="365125"/>
          </a:xfrm>
          <a:prstGeom prst="rect">
            <a:avLst/>
          </a:prstGeom>
        </p:spPr>
        <p:txBody>
          <a:bodyPr vert="horz" lIns="91440" tIns="45720" rIns="91440" bIns="45720" rtlCol="0" anchor="ctr"/>
          <a:lstStyle>
            <a:defPPr>
              <a:defRPr lang="en-US"/>
            </a:defPPr>
            <a:lvl1pPr marL="0" algn="ctr" defTabSz="457200" rtl="0" eaLnBrk="1" latinLnBrk="0" hangingPunct="1">
              <a:defRPr sz="1000" kern="1200">
                <a:solidFill>
                  <a:schemeClr val="bg2">
                    <a:lumMod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NRCS | SHD | Ecological Management | v2.3</a:t>
            </a:r>
            <a:endParaRPr lang="en-US" dirty="0"/>
          </a:p>
        </p:txBody>
      </p:sp>
    </p:spTree>
    <p:extLst>
      <p:ext uri="{BB962C8B-B14F-4D97-AF65-F5344CB8AC3E}">
        <p14:creationId xmlns:p14="http://schemas.microsoft.com/office/powerpoint/2010/main" val="29633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77D0-5BAA-42DF-8AB2-383EFAD41AD9}"/>
              </a:ext>
            </a:extLst>
          </p:cNvPr>
          <p:cNvSpPr>
            <a:spLocks noGrp="1"/>
          </p:cNvSpPr>
          <p:nvPr>
            <p:ph type="title"/>
          </p:nvPr>
        </p:nvSpPr>
        <p:spPr>
          <a:xfrm>
            <a:off x="3724072" y="629268"/>
            <a:ext cx="4939868" cy="1286160"/>
          </a:xfrm>
        </p:spPr>
        <p:txBody>
          <a:bodyPr vert="horz" lIns="91440" tIns="45720" rIns="91440" bIns="45720" rtlCol="0" anchor="b">
            <a:normAutofit/>
          </a:bodyPr>
          <a:lstStyle/>
          <a:p>
            <a:pPr algn="l"/>
            <a:r>
              <a:rPr lang="en-US">
                <a:solidFill>
                  <a:schemeClr val="tx1"/>
                </a:solidFill>
              </a:rPr>
              <a:t>Objectives</a:t>
            </a:r>
          </a:p>
        </p:txBody>
      </p:sp>
      <p:pic>
        <p:nvPicPr>
          <p:cNvPr id="7" name="Picture 6">
            <a:extLst>
              <a:ext uri="{FF2B5EF4-FFF2-40B4-BE49-F238E27FC236}">
                <a16:creationId xmlns:a16="http://schemas.microsoft.com/office/drawing/2014/main" id="{503E5A5C-E388-4450-B49B-1BCB901C9145}"/>
              </a:ext>
            </a:extLst>
          </p:cNvPr>
          <p:cNvPicPr>
            <a:picLocks noChangeAspect="1"/>
          </p:cNvPicPr>
          <p:nvPr/>
        </p:nvPicPr>
        <p:blipFill rotWithShape="1">
          <a:blip r:embed="rId3"/>
          <a:srcRect l="17127" r="16169"/>
          <a:stretch/>
        </p:blipFill>
        <p:spPr>
          <a:xfrm>
            <a:off x="0" y="10"/>
            <a:ext cx="3476673" cy="685799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C58620"/>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461747ED-F5FC-4854-AEFF-1DCEDC131BEA}"/>
              </a:ext>
            </a:extLst>
          </p:cNvPr>
          <p:cNvSpPr>
            <a:spLocks noGrp="1"/>
          </p:cNvSpPr>
          <p:nvPr>
            <p:ph type="ftr" sz="quarter" idx="11"/>
          </p:nvPr>
        </p:nvSpPr>
        <p:spPr>
          <a:xfrm>
            <a:off x="3724072" y="6356350"/>
            <a:ext cx="3104351" cy="365125"/>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NRCS | SHD | Cover Crop Management | v3.0</a:t>
            </a:r>
          </a:p>
        </p:txBody>
      </p:sp>
      <p:sp>
        <p:nvSpPr>
          <p:cNvPr id="11" name="Content Placeholder 3">
            <a:extLst>
              <a:ext uri="{FF2B5EF4-FFF2-40B4-BE49-F238E27FC236}">
                <a16:creationId xmlns:a16="http://schemas.microsoft.com/office/drawing/2014/main" id="{76873E45-92E0-44B5-866F-AACC624F10EE}"/>
              </a:ext>
            </a:extLst>
          </p:cNvPr>
          <p:cNvSpPr txBox="1">
            <a:spLocks/>
          </p:cNvSpPr>
          <p:nvPr/>
        </p:nvSpPr>
        <p:spPr>
          <a:xfrm>
            <a:off x="3724073" y="2438400"/>
            <a:ext cx="4939867" cy="378541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0">
              <a:buFont typeface="Arial" panose="020B0604020202020204" pitchFamily="34" charset="0"/>
              <a:buNone/>
            </a:pPr>
            <a:r>
              <a:rPr lang="en-US" dirty="0">
                <a:solidFill>
                  <a:schemeClr val="tx1"/>
                </a:solidFill>
                <a:latin typeface="+mj-lt"/>
                <a:cs typeface="+mn-cs"/>
              </a:rPr>
              <a:t>1. List benefits of cover crops</a:t>
            </a:r>
          </a:p>
          <a:p>
            <a:pPr marL="285750" indent="0">
              <a:buNone/>
            </a:pPr>
            <a:r>
              <a:rPr lang="en-US" dirty="0">
                <a:solidFill>
                  <a:schemeClr val="tx1"/>
                </a:solidFill>
                <a:latin typeface="+mj-lt"/>
                <a:cs typeface="+mn-cs"/>
              </a:rPr>
              <a:t>2. Identify the different	plant functional groups</a:t>
            </a:r>
            <a:endParaRPr lang="en-US" dirty="0">
              <a:solidFill>
                <a:schemeClr val="tx1"/>
              </a:solidFill>
              <a:latin typeface="+mj-lt"/>
              <a:cs typeface="Calibri Light"/>
            </a:endParaRPr>
          </a:p>
          <a:p>
            <a:pPr lvl="1">
              <a:buFont typeface="Arial" panose="020B0604020202020204" pitchFamily="34" charset="0"/>
              <a:buChar char="•"/>
            </a:pPr>
            <a:r>
              <a:rPr lang="en-US" sz="2200" dirty="0">
                <a:solidFill>
                  <a:schemeClr val="tx1"/>
                </a:solidFill>
                <a:latin typeface="+mj-lt"/>
                <a:cs typeface="+mn-cs"/>
              </a:rPr>
              <a:t>Name 2-3 representative species in each group that are common to most of the US.</a:t>
            </a:r>
            <a:endParaRPr lang="en-US" sz="2200" dirty="0">
              <a:solidFill>
                <a:schemeClr val="tx1"/>
              </a:solidFill>
              <a:latin typeface="+mj-lt"/>
              <a:cs typeface="Calibri Light"/>
            </a:endParaRPr>
          </a:p>
          <a:p>
            <a:pPr lvl="1">
              <a:buFont typeface="Arial" panose="020B0604020202020204" pitchFamily="34" charset="0"/>
              <a:buChar char="•"/>
            </a:pPr>
            <a:r>
              <a:rPr lang="en-US" sz="2200" dirty="0">
                <a:solidFill>
                  <a:schemeClr val="tx1"/>
                </a:solidFill>
                <a:latin typeface="+mj-lt"/>
                <a:cs typeface="+mn-cs"/>
              </a:rPr>
              <a:t>List key benefits of the representative species</a:t>
            </a:r>
            <a:endParaRPr lang="en-US" sz="2200" dirty="0">
              <a:solidFill>
                <a:schemeClr val="tx1"/>
              </a:solidFill>
              <a:latin typeface="+mj-lt"/>
              <a:cs typeface="Calibri Light"/>
            </a:endParaRPr>
          </a:p>
          <a:p>
            <a:pPr marL="285750" indent="0">
              <a:buNone/>
            </a:pPr>
            <a:r>
              <a:rPr lang="en-US" dirty="0">
                <a:solidFill>
                  <a:schemeClr val="tx1"/>
                </a:solidFill>
                <a:latin typeface="+mj-lt"/>
                <a:cs typeface="+mn-cs"/>
              </a:rPr>
              <a:t>3. Determine how to manage cover crops</a:t>
            </a:r>
            <a:endParaRPr lang="en-US" dirty="0">
              <a:solidFill>
                <a:schemeClr val="tx1"/>
              </a:solidFill>
              <a:latin typeface="+mj-lt"/>
              <a:cs typeface="Calibri Light"/>
            </a:endParaRPr>
          </a:p>
          <a:p>
            <a:pPr marL="514350"/>
            <a:endParaRPr lang="en-US" sz="1700" b="1" dirty="0">
              <a:solidFill>
                <a:schemeClr val="tx1"/>
              </a:solidFill>
              <a:latin typeface="+mn-lt"/>
              <a:cs typeface="+mn-cs"/>
            </a:endParaRPr>
          </a:p>
          <a:p>
            <a:endParaRPr lang="en-US" sz="1700" b="1" dirty="0">
              <a:solidFill>
                <a:schemeClr val="tx1"/>
              </a:solidFill>
              <a:latin typeface="+mn-lt"/>
              <a:cs typeface="+mn-cs"/>
            </a:endParaRPr>
          </a:p>
        </p:txBody>
      </p:sp>
    </p:spTree>
    <p:extLst>
      <p:ext uri="{BB962C8B-B14F-4D97-AF65-F5344CB8AC3E}">
        <p14:creationId xmlns:p14="http://schemas.microsoft.com/office/powerpoint/2010/main" val="3975193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a:solidFill>
                  <a:schemeClr val="accent1">
                    <a:lumMod val="75000"/>
                  </a:schemeClr>
                </a:solidFill>
              </a:rPr>
              <a:t>Nitrogen Immobilization</a:t>
            </a:r>
          </a:p>
        </p:txBody>
      </p:sp>
      <p:sp>
        <p:nvSpPr>
          <p:cNvPr id="14341" name="TextBox 9"/>
          <p:cNvSpPr txBox="1">
            <a:spLocks noChangeArrowheads="1"/>
          </p:cNvSpPr>
          <p:nvPr/>
        </p:nvSpPr>
        <p:spPr bwMode="auto">
          <a:xfrm>
            <a:off x="616093" y="1487041"/>
            <a:ext cx="2052165" cy="53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844" dirty="0">
                <a:solidFill>
                  <a:srgbClr val="005941"/>
                </a:solidFill>
                <a:latin typeface="Arial" panose="020B0604020202020204" pitchFamily="34" charset="0"/>
              </a:rPr>
              <a:t>Cover Crop</a:t>
            </a:r>
          </a:p>
        </p:txBody>
      </p:sp>
      <p:sp>
        <p:nvSpPr>
          <p:cNvPr id="14342" name="TextBox 10"/>
          <p:cNvSpPr txBox="1">
            <a:spLocks noChangeArrowheads="1"/>
          </p:cNvSpPr>
          <p:nvPr/>
        </p:nvSpPr>
        <p:spPr bwMode="auto">
          <a:xfrm>
            <a:off x="322565" y="1952125"/>
            <a:ext cx="2629246"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40:1</a:t>
            </a:r>
          </a:p>
        </p:txBody>
      </p:sp>
      <p:sp>
        <p:nvSpPr>
          <p:cNvPr id="14343" name="TextBox 11"/>
          <p:cNvSpPr txBox="1">
            <a:spLocks noChangeArrowheads="1"/>
          </p:cNvSpPr>
          <p:nvPr/>
        </p:nvSpPr>
        <p:spPr bwMode="auto">
          <a:xfrm>
            <a:off x="6917711" y="1682333"/>
            <a:ext cx="1356462" cy="4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89" dirty="0">
                <a:solidFill>
                  <a:srgbClr val="005941"/>
                </a:solidFill>
                <a:latin typeface="Arial" panose="020B0604020202020204" pitchFamily="34" charset="0"/>
              </a:rPr>
              <a:t>Bacteria</a:t>
            </a:r>
          </a:p>
        </p:txBody>
      </p:sp>
      <p:sp>
        <p:nvSpPr>
          <p:cNvPr id="14344" name="Rectangle 12"/>
          <p:cNvSpPr>
            <a:spLocks noChangeArrowheads="1"/>
          </p:cNvSpPr>
          <p:nvPr/>
        </p:nvSpPr>
        <p:spPr bwMode="auto">
          <a:xfrm>
            <a:off x="6490474" y="2062800"/>
            <a:ext cx="247696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5:1</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8767" y="2564709"/>
            <a:ext cx="2904067" cy="1632500"/>
          </a:xfrm>
          <a:prstGeom prst="rect">
            <a:avLst/>
          </a:prstGeom>
        </p:spPr>
      </p:pic>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61" y="2362495"/>
            <a:ext cx="3244764" cy="2433572"/>
          </a:xfrm>
          <a:prstGeom prst="rect">
            <a:avLst/>
          </a:prstGeom>
        </p:spPr>
      </p:pic>
      <p:sp>
        <p:nvSpPr>
          <p:cNvPr id="10" name="Footer Placeholder 3">
            <a:extLst>
              <a:ext uri="{FF2B5EF4-FFF2-40B4-BE49-F238E27FC236}">
                <a16:creationId xmlns:a16="http://schemas.microsoft.com/office/drawing/2014/main" id="{C69E3F37-55C1-42AB-914F-D1400AF37A72}"/>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2021321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a:solidFill>
                  <a:schemeClr val="accent1">
                    <a:lumMod val="75000"/>
                  </a:schemeClr>
                </a:solidFill>
              </a:rPr>
              <a:t>Nitrogen Immobilization</a:t>
            </a:r>
          </a:p>
        </p:txBody>
      </p:sp>
      <p:sp>
        <p:nvSpPr>
          <p:cNvPr id="14341" name="TextBox 9"/>
          <p:cNvSpPr txBox="1">
            <a:spLocks noChangeArrowheads="1"/>
          </p:cNvSpPr>
          <p:nvPr/>
        </p:nvSpPr>
        <p:spPr bwMode="auto">
          <a:xfrm>
            <a:off x="616093" y="1487041"/>
            <a:ext cx="2052165" cy="530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844" dirty="0">
                <a:solidFill>
                  <a:srgbClr val="005941"/>
                </a:solidFill>
                <a:latin typeface="Arial" panose="020B0604020202020204" pitchFamily="34" charset="0"/>
              </a:rPr>
              <a:t>Cover Crop</a:t>
            </a:r>
          </a:p>
        </p:txBody>
      </p:sp>
      <p:sp>
        <p:nvSpPr>
          <p:cNvPr id="14342" name="TextBox 10"/>
          <p:cNvSpPr txBox="1">
            <a:spLocks noChangeArrowheads="1"/>
          </p:cNvSpPr>
          <p:nvPr/>
        </p:nvSpPr>
        <p:spPr bwMode="auto">
          <a:xfrm>
            <a:off x="322565" y="1952125"/>
            <a:ext cx="2629246"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40:1</a:t>
            </a:r>
          </a:p>
        </p:txBody>
      </p:sp>
      <p:sp>
        <p:nvSpPr>
          <p:cNvPr id="14343" name="TextBox 11"/>
          <p:cNvSpPr txBox="1">
            <a:spLocks noChangeArrowheads="1"/>
          </p:cNvSpPr>
          <p:nvPr/>
        </p:nvSpPr>
        <p:spPr bwMode="auto">
          <a:xfrm>
            <a:off x="6917711" y="1682333"/>
            <a:ext cx="1356462" cy="4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489" dirty="0">
                <a:solidFill>
                  <a:srgbClr val="005941"/>
                </a:solidFill>
                <a:latin typeface="Arial" panose="020B0604020202020204" pitchFamily="34" charset="0"/>
              </a:rPr>
              <a:t>Bacteria</a:t>
            </a:r>
          </a:p>
        </p:txBody>
      </p:sp>
      <p:sp>
        <p:nvSpPr>
          <p:cNvPr id="14344" name="Rectangle 12"/>
          <p:cNvSpPr>
            <a:spLocks noChangeArrowheads="1"/>
          </p:cNvSpPr>
          <p:nvPr/>
        </p:nvSpPr>
        <p:spPr bwMode="auto">
          <a:xfrm>
            <a:off x="6490474" y="2062800"/>
            <a:ext cx="2476960"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2133" dirty="0">
                <a:solidFill>
                  <a:srgbClr val="005941"/>
                </a:solidFill>
                <a:latin typeface="Arial" panose="020B0604020202020204" pitchFamily="34" charset="0"/>
              </a:rPr>
              <a:t>C:N ratio about 5:1</a:t>
            </a:r>
          </a:p>
        </p:txBody>
      </p:sp>
      <p:sp>
        <p:nvSpPr>
          <p:cNvPr id="15" name="Freeform 14"/>
          <p:cNvSpPr/>
          <p:nvPr/>
        </p:nvSpPr>
        <p:spPr>
          <a:xfrm>
            <a:off x="3565878" y="3002183"/>
            <a:ext cx="2623256" cy="40639"/>
          </a:xfrm>
          <a:custGeom>
            <a:avLst/>
            <a:gdLst>
              <a:gd name="connsiteX0" fmla="*/ 2951430 w 2951430"/>
              <a:gd name="connsiteY0" fmla="*/ 602055 h 602055"/>
              <a:gd name="connsiteX1" fmla="*/ 1593410 w 2951430"/>
              <a:gd name="connsiteY1" fmla="*/ 58847 h 602055"/>
              <a:gd name="connsiteX2" fmla="*/ 0 w 2951430"/>
              <a:gd name="connsiteY2" fmla="*/ 248970 h 602055"/>
            </a:gdLst>
            <a:ahLst/>
            <a:cxnLst>
              <a:cxn ang="0">
                <a:pos x="connsiteX0" y="connsiteY0"/>
              </a:cxn>
              <a:cxn ang="0">
                <a:pos x="connsiteX1" y="connsiteY1"/>
              </a:cxn>
              <a:cxn ang="0">
                <a:pos x="connsiteX2" y="connsiteY2"/>
              </a:cxn>
            </a:cxnLst>
            <a:rect l="l" t="t" r="r" b="b"/>
            <a:pathLst>
              <a:path w="2951430" h="602055">
                <a:moveTo>
                  <a:pt x="2951430" y="602055"/>
                </a:moveTo>
                <a:cubicBezTo>
                  <a:pt x="2518372" y="359875"/>
                  <a:pt x="2085315" y="117695"/>
                  <a:pt x="1593410" y="58847"/>
                </a:cubicBezTo>
                <a:cubicBezTo>
                  <a:pt x="1101505" y="0"/>
                  <a:pt x="550752" y="124485"/>
                  <a:pt x="0" y="248970"/>
                </a:cubicBezTo>
              </a:path>
            </a:pathLst>
          </a:custGeom>
          <a:ln w="635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a:p>
        </p:txBody>
      </p:sp>
      <p:sp>
        <p:nvSpPr>
          <p:cNvPr id="16" name="Isosceles Triangle 15"/>
          <p:cNvSpPr/>
          <p:nvPr/>
        </p:nvSpPr>
        <p:spPr>
          <a:xfrm rot="16200000">
            <a:off x="3261078" y="2853168"/>
            <a:ext cx="270933" cy="338667"/>
          </a:xfrm>
          <a:prstGeom prst="triangl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14347" name="TextBox 16"/>
          <p:cNvSpPr txBox="1">
            <a:spLocks noChangeArrowheads="1"/>
          </p:cNvSpPr>
          <p:nvPr/>
        </p:nvSpPr>
        <p:spPr bwMode="auto">
          <a:xfrm>
            <a:off x="3525896" y="3200630"/>
            <a:ext cx="2302933" cy="118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o"/>
              <a:defRPr sz="3200">
                <a:solidFill>
                  <a:srgbClr val="FFFF99"/>
                </a:solidFill>
                <a:latin typeface="Times New Roman" panose="02020603050405020304" pitchFamily="18" charset="0"/>
              </a:defRPr>
            </a:lvl1pPr>
            <a:lvl2pPr marL="742950" indent="-285750" eaLnBrk="0" hangingPunct="0">
              <a:spcBef>
                <a:spcPct val="20000"/>
              </a:spcBef>
              <a:buChar char="•"/>
              <a:defRPr sz="2800">
                <a:solidFill>
                  <a:srgbClr val="FFFF99"/>
                </a:solidFill>
                <a:latin typeface="Times New Roman" panose="02020603050405020304" pitchFamily="18" charset="0"/>
              </a:defRPr>
            </a:lvl2pPr>
            <a:lvl3pPr marL="1143000" indent="-228600" eaLnBrk="0" hangingPunct="0">
              <a:spcBef>
                <a:spcPct val="20000"/>
              </a:spcBef>
              <a:defRPr sz="2400">
                <a:solidFill>
                  <a:srgbClr val="FFFF99"/>
                </a:solidFill>
                <a:latin typeface="Times New Roman" panose="02020603050405020304" pitchFamily="18" charset="0"/>
              </a:defRPr>
            </a:lvl3pPr>
            <a:lvl4pPr marL="1600200" indent="-228600" eaLnBrk="0" hangingPunct="0">
              <a:spcBef>
                <a:spcPct val="20000"/>
              </a:spcBef>
              <a:defRPr sz="2000">
                <a:solidFill>
                  <a:srgbClr val="FFFF99"/>
                </a:solidFill>
                <a:latin typeface="Times New Roman" panose="02020603050405020304" pitchFamily="18" charset="0"/>
              </a:defRPr>
            </a:lvl4pPr>
            <a:lvl5pPr marL="2057400" indent="-228600" eaLnBrk="0" hangingPunct="0">
              <a:spcBef>
                <a:spcPct val="20000"/>
              </a:spcBef>
              <a:defRPr sz="2000">
                <a:solidFill>
                  <a:srgbClr val="FFFF99"/>
                </a:solidFill>
                <a:latin typeface="Times New Roman" panose="02020603050405020304" pitchFamily="18" charset="0"/>
              </a:defRPr>
            </a:lvl5pPr>
            <a:lvl6pPr marL="2514600" indent="-228600" eaLnBrk="0" fontAlgn="base" hangingPunct="0">
              <a:spcBef>
                <a:spcPct val="20000"/>
              </a:spcBef>
              <a:spcAft>
                <a:spcPct val="0"/>
              </a:spcAft>
              <a:defRPr sz="2000">
                <a:solidFill>
                  <a:srgbClr val="FFFF99"/>
                </a:solidFill>
                <a:latin typeface="Times New Roman" panose="02020603050405020304" pitchFamily="18" charset="0"/>
              </a:defRPr>
            </a:lvl6pPr>
            <a:lvl7pPr marL="2971800" indent="-228600" eaLnBrk="0" fontAlgn="base" hangingPunct="0">
              <a:spcBef>
                <a:spcPct val="20000"/>
              </a:spcBef>
              <a:spcAft>
                <a:spcPct val="0"/>
              </a:spcAft>
              <a:defRPr sz="2000">
                <a:solidFill>
                  <a:srgbClr val="FFFF99"/>
                </a:solidFill>
                <a:latin typeface="Times New Roman" panose="02020603050405020304" pitchFamily="18" charset="0"/>
              </a:defRPr>
            </a:lvl7pPr>
            <a:lvl8pPr marL="3429000" indent="-228600" eaLnBrk="0" fontAlgn="base" hangingPunct="0">
              <a:spcBef>
                <a:spcPct val="20000"/>
              </a:spcBef>
              <a:spcAft>
                <a:spcPct val="0"/>
              </a:spcAft>
              <a:defRPr sz="2000">
                <a:solidFill>
                  <a:srgbClr val="FFFF99"/>
                </a:solidFill>
                <a:latin typeface="Times New Roman" panose="02020603050405020304" pitchFamily="18" charset="0"/>
              </a:defRPr>
            </a:lvl8pPr>
            <a:lvl9pPr marL="3886200" indent="-228600" eaLnBrk="0" fontAlgn="base" hangingPunct="0">
              <a:spcBef>
                <a:spcPct val="20000"/>
              </a:spcBef>
              <a:spcAft>
                <a:spcPct val="0"/>
              </a:spcAft>
              <a:defRPr sz="2000">
                <a:solidFill>
                  <a:srgbClr val="FFFF99"/>
                </a:solidFill>
                <a:latin typeface="Times New Roman" panose="02020603050405020304" pitchFamily="18" charset="0"/>
              </a:defRPr>
            </a:lvl9pPr>
          </a:lstStyle>
          <a:p>
            <a:pPr eaLnBrk="1" hangingPunct="1">
              <a:spcBef>
                <a:spcPct val="0"/>
              </a:spcBef>
              <a:buFontTx/>
              <a:buNone/>
            </a:pPr>
            <a:r>
              <a:rPr lang="en-US" altLang="en-US" sz="1778" b="1">
                <a:solidFill>
                  <a:schemeClr val="tx1"/>
                </a:solidFill>
                <a:latin typeface="Arial" panose="020B0604020202020204" pitchFamily="34" charset="0"/>
              </a:rPr>
              <a:t>Consume enough carbon from the rye for respiration &amp; body structure</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8767" y="2564709"/>
            <a:ext cx="2904067" cy="1632500"/>
          </a:xfrm>
          <a:prstGeom prst="rect">
            <a:avLst/>
          </a:prstGeom>
        </p:spPr>
      </p:pic>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61" y="2362495"/>
            <a:ext cx="3244764" cy="2433572"/>
          </a:xfrm>
          <a:prstGeom prst="rect">
            <a:avLst/>
          </a:prstGeom>
        </p:spPr>
      </p:pic>
      <p:sp>
        <p:nvSpPr>
          <p:cNvPr id="13" name="Footer Placeholder 3">
            <a:extLst>
              <a:ext uri="{FF2B5EF4-FFF2-40B4-BE49-F238E27FC236}">
                <a16:creationId xmlns:a16="http://schemas.microsoft.com/office/drawing/2014/main" id="{4581C621-8641-4021-8CEE-A2642F75C76A}"/>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2191192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AA27C-A29A-46DF-8D40-87BCD8EF1BDD}"/>
              </a:ext>
            </a:extLst>
          </p:cNvPr>
          <p:cNvSpPr>
            <a:spLocks noGrp="1"/>
          </p:cNvSpPr>
          <p:nvPr>
            <p:ph type="title"/>
          </p:nvPr>
        </p:nvSpPr>
        <p:spPr>
          <a:xfrm>
            <a:off x="1426497" y="715535"/>
            <a:ext cx="7088854" cy="133202"/>
          </a:xfrm>
        </p:spPr>
        <p:txBody>
          <a:bodyPr>
            <a:normAutofit fontScale="90000"/>
          </a:bodyPr>
          <a:lstStyle/>
          <a:p>
            <a:r>
              <a:rPr lang="en-US"/>
              <a:t>How C:N is Impacted by Microbes</a:t>
            </a:r>
            <a:br>
              <a:rPr lang="en-US"/>
            </a:br>
            <a:endParaRPr lang="en-US"/>
          </a:p>
        </p:txBody>
      </p:sp>
      <p:sp>
        <p:nvSpPr>
          <p:cNvPr id="5" name="Title 1">
            <a:extLst>
              <a:ext uri="{FF2B5EF4-FFF2-40B4-BE49-F238E27FC236}">
                <a16:creationId xmlns:a16="http://schemas.microsoft.com/office/drawing/2014/main" id="{55514BA7-67D1-419B-94F2-BD65FF1C477D}"/>
              </a:ext>
            </a:extLst>
          </p:cNvPr>
          <p:cNvSpPr txBox="1">
            <a:spLocks/>
          </p:cNvSpPr>
          <p:nvPr/>
        </p:nvSpPr>
        <p:spPr>
          <a:xfrm>
            <a:off x="534671" y="633985"/>
            <a:ext cx="8074657" cy="80693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endParaRPr lang="en-US" sz="4000">
              <a:solidFill>
                <a:schemeClr val="accent1">
                  <a:lumMod val="75000"/>
                </a:schemeClr>
              </a:solidFill>
              <a:cs typeface="Arial" panose="020B0604020202020204" pitchFamily="34" charset="0"/>
            </a:endParaRPr>
          </a:p>
        </p:txBody>
      </p:sp>
      <p:pic>
        <p:nvPicPr>
          <p:cNvPr id="6" name="Picture 1">
            <a:extLst>
              <a:ext uri="{FF2B5EF4-FFF2-40B4-BE49-F238E27FC236}">
                <a16:creationId xmlns:a16="http://schemas.microsoft.com/office/drawing/2014/main" id="{4D26F29D-AA20-4FEA-A7FC-DBF235F77A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8899" y="939788"/>
            <a:ext cx="6646199" cy="534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23AB125-D188-4B45-8E35-D7DBBAA3764C}"/>
              </a:ext>
            </a:extLst>
          </p:cNvPr>
          <p:cNvSpPr txBox="1"/>
          <p:nvPr/>
        </p:nvSpPr>
        <p:spPr>
          <a:xfrm>
            <a:off x="3231233" y="6492875"/>
            <a:ext cx="3278462" cy="253916"/>
          </a:xfrm>
          <a:prstGeom prst="rect">
            <a:avLst/>
          </a:prstGeom>
          <a:noFill/>
        </p:spPr>
        <p:txBody>
          <a:bodyPr wrap="square" rtlCol="0">
            <a:spAutoFit/>
          </a:bodyPr>
          <a:lstStyle/>
          <a:p>
            <a:r>
              <a:rPr lang="en-US" sz="1050">
                <a:solidFill>
                  <a:prstClr val="black"/>
                </a:solidFill>
              </a:rPr>
              <a:t>Weil and Brady, The Nature and Properties of Soils, 15e </a:t>
            </a:r>
          </a:p>
        </p:txBody>
      </p:sp>
      <p:sp>
        <p:nvSpPr>
          <p:cNvPr id="9" name="Footer Placeholder 3">
            <a:extLst>
              <a:ext uri="{FF2B5EF4-FFF2-40B4-BE49-F238E27FC236}">
                <a16:creationId xmlns:a16="http://schemas.microsoft.com/office/drawing/2014/main" id="{01590F06-26A5-49AE-A697-680CF1689027}"/>
              </a:ext>
            </a:extLst>
          </p:cNvPr>
          <p:cNvSpPr>
            <a:spLocks noGrp="1"/>
          </p:cNvSpPr>
          <p:nvPr>
            <p:ph type="ftr" sz="quarter" idx="11"/>
          </p:nvPr>
        </p:nvSpPr>
        <p:spPr>
          <a:xfrm>
            <a:off x="0" y="6492875"/>
            <a:ext cx="2677886" cy="365125"/>
          </a:xfrm>
        </p:spPr>
        <p:txBody>
          <a:bodyPr/>
          <a:lstStyle/>
          <a:p>
            <a:r>
              <a:rPr lang="en-US"/>
              <a:t>NRCS | SHD | Cover Crop Management | v3.0</a:t>
            </a:r>
            <a:endParaRPr lang="en-US" dirty="0"/>
          </a:p>
        </p:txBody>
      </p:sp>
    </p:spTree>
    <p:extLst>
      <p:ext uri="{BB962C8B-B14F-4D97-AF65-F5344CB8AC3E}">
        <p14:creationId xmlns:p14="http://schemas.microsoft.com/office/powerpoint/2010/main" val="779995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9EB8AC-B2ED-A813-0BB3-D775DD85E9D2}"/>
              </a:ext>
            </a:extLst>
          </p:cNvPr>
          <p:cNvPicPr>
            <a:picLocks noChangeAspect="1"/>
          </p:cNvPicPr>
          <p:nvPr/>
        </p:nvPicPr>
        <p:blipFill>
          <a:blip r:embed="rId3"/>
          <a:stretch>
            <a:fillRect/>
          </a:stretch>
        </p:blipFill>
        <p:spPr>
          <a:xfrm>
            <a:off x="0" y="-17300"/>
            <a:ext cx="9113561" cy="6858000"/>
          </a:xfrm>
          <a:prstGeom prst="rect">
            <a:avLst/>
          </a:prstGeom>
        </p:spPr>
      </p:pic>
      <p:sp>
        <p:nvSpPr>
          <p:cNvPr id="2" name="Title 1"/>
          <p:cNvSpPr>
            <a:spLocks noGrp="1"/>
          </p:cNvSpPr>
          <p:nvPr>
            <p:ph type="title"/>
          </p:nvPr>
        </p:nvSpPr>
        <p:spPr>
          <a:xfrm>
            <a:off x="1577788" y="1799619"/>
            <a:ext cx="4876800" cy="1143000"/>
          </a:xfrm>
        </p:spPr>
        <p:txBody>
          <a:bodyPr>
            <a:noAutofit/>
          </a:bodyPr>
          <a:lstStyle/>
          <a:p>
            <a:r>
              <a:rPr lang="en-US" sz="2800" dirty="0"/>
              <a:t>USDA –ARS Cover Crop Chart</a:t>
            </a:r>
          </a:p>
        </p:txBody>
      </p:sp>
      <p:sp>
        <p:nvSpPr>
          <p:cNvPr id="4" name="TextBox 3"/>
          <p:cNvSpPr txBox="1"/>
          <p:nvPr/>
        </p:nvSpPr>
        <p:spPr>
          <a:xfrm>
            <a:off x="3702204" y="6379035"/>
            <a:ext cx="1561171" cy="461665"/>
          </a:xfrm>
          <a:prstGeom prst="rect">
            <a:avLst/>
          </a:prstGeom>
          <a:noFill/>
        </p:spPr>
        <p:txBody>
          <a:bodyPr wrap="square" rtlCol="0">
            <a:spAutoFit/>
          </a:bodyPr>
          <a:lstStyle/>
          <a:p>
            <a:r>
              <a:rPr lang="en-US" sz="1200"/>
              <a:t>Cover Crop Chart</a:t>
            </a:r>
            <a:br>
              <a:rPr lang="en-US" sz="1200"/>
            </a:br>
            <a:r>
              <a:rPr lang="en-US" sz="1200">
                <a:hlinkClick r:id="rId4"/>
              </a:rPr>
              <a:t>USDA-ARS NGPRL</a:t>
            </a:r>
            <a:endParaRPr lang="en-US" sz="1200"/>
          </a:p>
        </p:txBody>
      </p:sp>
      <p:sp>
        <p:nvSpPr>
          <p:cNvPr id="5" name="Footer Placeholder 4">
            <a:extLst>
              <a:ext uri="{FF2B5EF4-FFF2-40B4-BE49-F238E27FC236}">
                <a16:creationId xmlns:a16="http://schemas.microsoft.com/office/drawing/2014/main" id="{968A4CAC-38FD-4BDB-B0D8-824EE18B3764}"/>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2227040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6059CF1-DCD7-476E-9775-A348CDB019C1}"/>
              </a:ext>
            </a:extLst>
          </p:cNvPr>
          <p:cNvSpPr>
            <a:spLocks noGrp="1"/>
          </p:cNvSpPr>
          <p:nvPr>
            <p:ph type="ftr" sz="quarter" idx="11"/>
          </p:nvPr>
        </p:nvSpPr>
        <p:spPr/>
        <p:txBody>
          <a:bodyPr/>
          <a:lstStyle/>
          <a:p>
            <a:r>
              <a:rPr lang="en-US"/>
              <a:t>NRCS | SHD | Cover Crop Management | v3.0</a:t>
            </a:r>
          </a:p>
        </p:txBody>
      </p:sp>
      <p:pic>
        <p:nvPicPr>
          <p:cNvPr id="6" name="Picture 5">
            <a:extLst>
              <a:ext uri="{FF2B5EF4-FFF2-40B4-BE49-F238E27FC236}">
                <a16:creationId xmlns:a16="http://schemas.microsoft.com/office/drawing/2014/main" id="{251E360E-B2AA-4631-95D1-E80613CADBB1}"/>
              </a:ext>
            </a:extLst>
          </p:cNvPr>
          <p:cNvPicPr>
            <a:picLocks noChangeAspect="1"/>
          </p:cNvPicPr>
          <p:nvPr/>
        </p:nvPicPr>
        <p:blipFill>
          <a:blip r:embed="rId3"/>
          <a:stretch>
            <a:fillRect/>
          </a:stretch>
        </p:blipFill>
        <p:spPr>
          <a:xfrm>
            <a:off x="0" y="16765"/>
            <a:ext cx="9144000" cy="6824469"/>
          </a:xfrm>
          <a:prstGeom prst="rect">
            <a:avLst/>
          </a:prstGeom>
        </p:spPr>
      </p:pic>
      <p:sp>
        <p:nvSpPr>
          <p:cNvPr id="4" name="TextBox 3">
            <a:extLst>
              <a:ext uri="{FF2B5EF4-FFF2-40B4-BE49-F238E27FC236}">
                <a16:creationId xmlns:a16="http://schemas.microsoft.com/office/drawing/2014/main" id="{8E370290-0FB0-5EF8-50AC-8654E6595155}"/>
              </a:ext>
            </a:extLst>
          </p:cNvPr>
          <p:cNvSpPr txBox="1"/>
          <p:nvPr/>
        </p:nvSpPr>
        <p:spPr>
          <a:xfrm>
            <a:off x="5822576" y="167654"/>
            <a:ext cx="3455894" cy="646331"/>
          </a:xfrm>
          <a:prstGeom prst="rect">
            <a:avLst/>
          </a:prstGeom>
          <a:noFill/>
        </p:spPr>
        <p:txBody>
          <a:bodyPr wrap="square">
            <a:spAutoFit/>
          </a:bodyPr>
          <a:lstStyle/>
          <a:p>
            <a:r>
              <a:rPr lang="en-US" b="1" dirty="0">
                <a:solidFill>
                  <a:srgbClr val="00529D"/>
                </a:solidFill>
              </a:rPr>
              <a:t>This is an example of using the ARS Cover Crop Chart</a:t>
            </a:r>
            <a:endParaRPr lang="en-US" dirty="0">
              <a:solidFill>
                <a:srgbClr val="00529D"/>
              </a:solidFill>
            </a:endParaRPr>
          </a:p>
        </p:txBody>
      </p:sp>
    </p:spTree>
    <p:extLst>
      <p:ext uri="{BB962C8B-B14F-4D97-AF65-F5344CB8AC3E}">
        <p14:creationId xmlns:p14="http://schemas.microsoft.com/office/powerpoint/2010/main" val="1078115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A864-7A29-6508-5B58-0A21F80BCDE0}"/>
              </a:ext>
            </a:extLst>
          </p:cNvPr>
          <p:cNvSpPr>
            <a:spLocks noGrp="1"/>
          </p:cNvSpPr>
          <p:nvPr>
            <p:ph type="title"/>
          </p:nvPr>
        </p:nvSpPr>
        <p:spPr>
          <a:xfrm>
            <a:off x="1311214" y="140416"/>
            <a:ext cx="6719801" cy="842791"/>
          </a:xfrm>
        </p:spPr>
        <p:txBody>
          <a:bodyPr/>
          <a:lstStyle/>
          <a:p>
            <a:r>
              <a:rPr lang="en-US" dirty="0"/>
              <a:t>Functional Groups</a:t>
            </a:r>
          </a:p>
        </p:txBody>
      </p:sp>
      <p:sp>
        <p:nvSpPr>
          <p:cNvPr id="3" name="Footer Placeholder 2">
            <a:extLst>
              <a:ext uri="{FF2B5EF4-FFF2-40B4-BE49-F238E27FC236}">
                <a16:creationId xmlns:a16="http://schemas.microsoft.com/office/drawing/2014/main" id="{40ADF694-16A6-1F30-50F2-529A9A8AABDC}"/>
              </a:ext>
            </a:extLst>
          </p:cNvPr>
          <p:cNvSpPr>
            <a:spLocks noGrp="1"/>
          </p:cNvSpPr>
          <p:nvPr>
            <p:ph type="ftr" sz="quarter" idx="11"/>
          </p:nvPr>
        </p:nvSpPr>
        <p:spPr/>
        <p:txBody>
          <a:bodyPr/>
          <a:lstStyle/>
          <a:p>
            <a:r>
              <a:rPr lang="en-US"/>
              <a:t>NRCS | SHD | Cover Crop Management | v3.0</a:t>
            </a:r>
          </a:p>
        </p:txBody>
      </p:sp>
      <p:sp>
        <p:nvSpPr>
          <p:cNvPr id="5" name="TextBox 4">
            <a:extLst>
              <a:ext uri="{FF2B5EF4-FFF2-40B4-BE49-F238E27FC236}">
                <a16:creationId xmlns:a16="http://schemas.microsoft.com/office/drawing/2014/main" id="{7877F0FF-46BE-8B00-6721-2B54BA9E2DB1}"/>
              </a:ext>
            </a:extLst>
          </p:cNvPr>
          <p:cNvSpPr txBox="1"/>
          <p:nvPr/>
        </p:nvSpPr>
        <p:spPr>
          <a:xfrm>
            <a:off x="2326499" y="1562060"/>
            <a:ext cx="5455920" cy="3468642"/>
          </a:xfrm>
          <a:prstGeom prst="rect">
            <a:avLst/>
          </a:prstGeom>
          <a:noFill/>
        </p:spPr>
        <p:txBody>
          <a:bodyPr wrap="square">
            <a:spAutoFit/>
          </a:bodyPr>
          <a:lstStyle/>
          <a:p>
            <a:pPr marR="0" lvl="0" defTabSz="914400" rtl="0" eaLnBrk="1" fontAlgn="auto" latinLnBrk="0" hangingPunct="1">
              <a:lnSpc>
                <a:spcPct val="90000"/>
              </a:lnSpc>
              <a:spcBef>
                <a:spcPts val="1000"/>
              </a:spcBef>
              <a:spcAft>
                <a:spcPts val="0"/>
              </a:spcAft>
              <a:buClrTx/>
              <a:buSzTx/>
              <a:tabLst/>
              <a:defRPr/>
            </a:pPr>
            <a:r>
              <a:rPr lang="en-US" sz="3600" dirty="0">
                <a:solidFill>
                  <a:srgbClr val="00529D"/>
                </a:solidFill>
                <a:latin typeface="Calibri Light" panose="020F0302020204030204"/>
              </a:rPr>
              <a:t>Warm Season </a:t>
            </a:r>
          </a:p>
          <a:p>
            <a:pPr marL="571500" marR="0" lvl="0" indent="-5715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600" dirty="0">
                <a:latin typeface="Calibri Light" panose="020F0302020204030204"/>
              </a:rPr>
              <a:t>Grasses, Broadleaves and Legumes</a:t>
            </a:r>
          </a:p>
          <a:p>
            <a:pPr marR="0" lvl="0" defTabSz="914400" rtl="0" eaLnBrk="1" fontAlgn="auto" latinLnBrk="0" hangingPunct="1">
              <a:lnSpc>
                <a:spcPct val="90000"/>
              </a:lnSpc>
              <a:spcBef>
                <a:spcPts val="1000"/>
              </a:spcBef>
              <a:spcAft>
                <a:spcPts val="0"/>
              </a:spcAft>
              <a:buClrTx/>
              <a:buSzTx/>
              <a:tabLst/>
              <a:defRPr/>
            </a:pPr>
            <a:r>
              <a:rPr kumimoji="0" lang="en-US" sz="3600" b="0" i="0" u="none" strike="noStrike" kern="1200" cap="none" spc="0" normalizeH="0" baseline="0" noProof="0" dirty="0">
                <a:ln>
                  <a:noFill/>
                </a:ln>
                <a:solidFill>
                  <a:srgbClr val="00529D"/>
                </a:solidFill>
                <a:effectLst/>
                <a:uLnTx/>
                <a:uFillTx/>
                <a:latin typeface="Calibri Light" panose="020F0302020204030204"/>
                <a:ea typeface="+mn-ea"/>
                <a:cs typeface="+mn-cs"/>
              </a:rPr>
              <a:t>Cool Season</a:t>
            </a:r>
            <a:endParaRPr lang="en-US" sz="3600" baseline="0" dirty="0">
              <a:solidFill>
                <a:srgbClr val="00529D"/>
              </a:solidFill>
              <a:latin typeface="Calibri Light" panose="020F0302020204030204"/>
            </a:endParaRPr>
          </a:p>
          <a:p>
            <a:pPr marL="571500" marR="0" lvl="0" indent="-5715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noProof="0" dirty="0">
                <a:ln>
                  <a:noFill/>
                </a:ln>
                <a:effectLst/>
                <a:uLnTx/>
                <a:uFillTx/>
                <a:latin typeface="Calibri Light" panose="020F0302020204030204"/>
                <a:ea typeface="+mn-ea"/>
                <a:cs typeface="+mn-cs"/>
              </a:rPr>
              <a:t>Grasses, Broadleaves and Legumes</a:t>
            </a:r>
          </a:p>
        </p:txBody>
      </p:sp>
    </p:spTree>
    <p:extLst>
      <p:ext uri="{BB962C8B-B14F-4D97-AF65-F5344CB8AC3E}">
        <p14:creationId xmlns:p14="http://schemas.microsoft.com/office/powerpoint/2010/main" val="1082009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491152"/>
            <a:ext cx="4876800" cy="857250"/>
          </a:xfrm>
        </p:spPr>
        <p:txBody>
          <a:bodyPr/>
          <a:lstStyle/>
          <a:p>
            <a:r>
              <a:rPr lang="en-US"/>
              <a:t>Cool Season Grasses</a:t>
            </a:r>
          </a:p>
        </p:txBody>
      </p:sp>
      <p:sp>
        <p:nvSpPr>
          <p:cNvPr id="3" name="Content Placeholder 2"/>
          <p:cNvSpPr>
            <a:spLocks noGrp="1"/>
          </p:cNvSpPr>
          <p:nvPr>
            <p:ph sz="half" idx="1"/>
          </p:nvPr>
        </p:nvSpPr>
        <p:spPr>
          <a:xfrm>
            <a:off x="216018" y="1035859"/>
            <a:ext cx="4038600" cy="3394472"/>
          </a:xfrm>
        </p:spPr>
        <p:txBody>
          <a:bodyPr>
            <a:normAutofit/>
          </a:bodyPr>
          <a:lstStyle/>
          <a:p>
            <a:r>
              <a:rPr lang="en-US" sz="2400"/>
              <a:t>Annual Ryegrass</a:t>
            </a:r>
          </a:p>
          <a:p>
            <a:r>
              <a:rPr lang="en-US" sz="2400"/>
              <a:t>Cereal Rye</a:t>
            </a:r>
          </a:p>
          <a:p>
            <a:r>
              <a:rPr lang="en-US" sz="2400"/>
              <a:t>Barley</a:t>
            </a:r>
          </a:p>
          <a:p>
            <a:r>
              <a:rPr lang="en-US" sz="2400"/>
              <a:t>Oats</a:t>
            </a:r>
          </a:p>
          <a:p>
            <a:r>
              <a:rPr lang="en-US" sz="2400"/>
              <a:t>Wheat</a:t>
            </a:r>
          </a:p>
          <a:p>
            <a:r>
              <a:rPr lang="en-US" sz="2400"/>
              <a:t>Triticale</a:t>
            </a:r>
          </a:p>
        </p:txBody>
      </p:sp>
      <p:pic>
        <p:nvPicPr>
          <p:cNvPr id="10" name="Content Placeholder 9"/>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16018" y="4093427"/>
            <a:ext cx="2229744" cy="2193557"/>
          </a:xfrm>
          <a:ln w="6350">
            <a:solidFill>
              <a:schemeClr val="tx1"/>
            </a:solidFill>
          </a:ln>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77950" y="3886200"/>
            <a:ext cx="2628986" cy="1803830"/>
          </a:xfrm>
          <a:prstGeom prst="rect">
            <a:avLst/>
          </a:prstGeom>
        </p:spPr>
      </p:pic>
      <p:sp>
        <p:nvSpPr>
          <p:cNvPr id="7" name="TextBox 6"/>
          <p:cNvSpPr txBox="1"/>
          <p:nvPr/>
        </p:nvSpPr>
        <p:spPr>
          <a:xfrm>
            <a:off x="7258050" y="3714750"/>
            <a:ext cx="799706" cy="715581"/>
          </a:xfrm>
          <a:prstGeom prst="rect">
            <a:avLst/>
          </a:prstGeom>
          <a:noFill/>
        </p:spPr>
        <p:txBody>
          <a:bodyPr wrap="none" rtlCol="0">
            <a:spAutoFit/>
          </a:bodyPr>
          <a:lstStyle/>
          <a:p>
            <a:r>
              <a:rPr lang="en-US" sz="1350">
                <a:solidFill>
                  <a:prstClr val="black"/>
                </a:solidFill>
              </a:rPr>
              <a:t>Oats</a:t>
            </a:r>
          </a:p>
          <a:p>
            <a:r>
              <a:rPr lang="en-US" sz="1350">
                <a:solidFill>
                  <a:prstClr val="black"/>
                </a:solidFill>
              </a:rPr>
              <a:t>  &amp; </a:t>
            </a:r>
          </a:p>
          <a:p>
            <a:r>
              <a:rPr lang="en-US" sz="1350">
                <a:solidFill>
                  <a:prstClr val="black"/>
                </a:solidFill>
              </a:rPr>
              <a:t>cowpeas</a:t>
            </a:r>
          </a:p>
        </p:txBody>
      </p:sp>
      <p:sp>
        <p:nvSpPr>
          <p:cNvPr id="8" name="TextBox 7"/>
          <p:cNvSpPr txBox="1"/>
          <p:nvPr/>
        </p:nvSpPr>
        <p:spPr>
          <a:xfrm>
            <a:off x="7086601" y="2343150"/>
            <a:ext cx="926023" cy="300082"/>
          </a:xfrm>
          <a:prstGeom prst="rect">
            <a:avLst/>
          </a:prstGeom>
          <a:noFill/>
        </p:spPr>
        <p:txBody>
          <a:bodyPr wrap="none" rtlCol="0">
            <a:spAutoFit/>
          </a:bodyPr>
          <a:lstStyle/>
          <a:p>
            <a:r>
              <a:rPr lang="en-US" sz="1350">
                <a:solidFill>
                  <a:prstClr val="black"/>
                </a:solidFill>
              </a:rPr>
              <a:t>Cereal Rye</a:t>
            </a:r>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61810" y="1905000"/>
            <a:ext cx="2792186" cy="4188278"/>
          </a:xfrm>
          <a:prstGeom prst="rect">
            <a:avLst/>
          </a:prstGeom>
          <a:ln w="12700">
            <a:solidFill>
              <a:schemeClr val="tx1"/>
            </a:solidFill>
          </a:ln>
          <a:effectLst>
            <a:outerShdw blurRad="63500" sx="102000" sy="102000" algn="ctr" rotWithShape="0">
              <a:prstClr val="black">
                <a:alpha val="40000"/>
              </a:prstClr>
            </a:outerShdw>
          </a:effectLst>
        </p:spPr>
      </p:pic>
      <p:pic>
        <p:nvPicPr>
          <p:cNvPr id="12" name="Picture 1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580225" y="2888015"/>
            <a:ext cx="3551465" cy="3314701"/>
          </a:xfrm>
          <a:prstGeom prst="rect">
            <a:avLst/>
          </a:prstGeom>
          <a:ln w="12700">
            <a:solidFill>
              <a:schemeClr val="tx1"/>
            </a:solidFill>
          </a:ln>
          <a:effectLst>
            <a:outerShdw blurRad="63500" sx="102000" sy="102000" algn="ctr" rotWithShape="0">
              <a:prstClr val="black">
                <a:alpha val="40000"/>
              </a:prstClr>
            </a:outerShdw>
          </a:effectLst>
        </p:spPr>
      </p:pic>
      <p:sp>
        <p:nvSpPr>
          <p:cNvPr id="13" name="TextBox 12"/>
          <p:cNvSpPr txBox="1"/>
          <p:nvPr/>
        </p:nvSpPr>
        <p:spPr>
          <a:xfrm>
            <a:off x="7181362" y="1632663"/>
            <a:ext cx="953081" cy="307777"/>
          </a:xfrm>
          <a:prstGeom prst="rect">
            <a:avLst/>
          </a:prstGeom>
          <a:noFill/>
        </p:spPr>
        <p:txBody>
          <a:bodyPr wrap="none" rtlCol="0">
            <a:spAutoFit/>
          </a:bodyPr>
          <a:lstStyle/>
          <a:p>
            <a:r>
              <a:rPr lang="en-US" sz="1400">
                <a:solidFill>
                  <a:prstClr val="black"/>
                </a:solidFill>
              </a:rPr>
              <a:t>Cereal Rye</a:t>
            </a:r>
          </a:p>
        </p:txBody>
      </p:sp>
      <p:sp>
        <p:nvSpPr>
          <p:cNvPr id="14" name="TextBox 13"/>
          <p:cNvSpPr txBox="1"/>
          <p:nvPr/>
        </p:nvSpPr>
        <p:spPr>
          <a:xfrm>
            <a:off x="3787692" y="2563818"/>
            <a:ext cx="1136530" cy="338554"/>
          </a:xfrm>
          <a:prstGeom prst="rect">
            <a:avLst/>
          </a:prstGeom>
          <a:noFill/>
        </p:spPr>
        <p:txBody>
          <a:bodyPr wrap="none" rtlCol="0">
            <a:spAutoFit/>
          </a:bodyPr>
          <a:lstStyle/>
          <a:p>
            <a:r>
              <a:rPr lang="en-US" sz="1600">
                <a:solidFill>
                  <a:prstClr val="black"/>
                </a:solidFill>
              </a:rPr>
              <a:t>Spring Oats</a:t>
            </a:r>
          </a:p>
        </p:txBody>
      </p:sp>
      <p:sp>
        <p:nvSpPr>
          <p:cNvPr id="4" name="TextBox 3"/>
          <p:cNvSpPr txBox="1"/>
          <p:nvPr/>
        </p:nvSpPr>
        <p:spPr>
          <a:xfrm>
            <a:off x="5507466" y="6532336"/>
            <a:ext cx="2550290" cy="261610"/>
          </a:xfrm>
          <a:prstGeom prst="rect">
            <a:avLst/>
          </a:prstGeom>
          <a:noFill/>
        </p:spPr>
        <p:txBody>
          <a:bodyPr wrap="square" rtlCol="0">
            <a:spAutoFit/>
          </a:bodyPr>
          <a:lstStyle/>
          <a:p>
            <a:r>
              <a:rPr lang="en-US" sz="1100">
                <a:solidFill>
                  <a:schemeClr val="tx1">
                    <a:lumMod val="65000"/>
                    <a:lumOff val="35000"/>
                  </a:schemeClr>
                </a:solidFill>
              </a:rPr>
              <a:t>Photos: Michael Kucera &amp; Jodie Reisner</a:t>
            </a:r>
          </a:p>
        </p:txBody>
      </p:sp>
      <p:sp>
        <p:nvSpPr>
          <p:cNvPr id="5" name="Footer Placeholder 4">
            <a:extLst>
              <a:ext uri="{FF2B5EF4-FFF2-40B4-BE49-F238E27FC236}">
                <a16:creationId xmlns:a16="http://schemas.microsoft.com/office/drawing/2014/main" id="{C6BD5133-C1E8-4FD7-B930-3E05D5E5BFE8}"/>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474958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2310" y="261798"/>
            <a:ext cx="5528961" cy="857250"/>
          </a:xfrm>
        </p:spPr>
        <p:txBody>
          <a:bodyPr/>
          <a:lstStyle/>
          <a:p>
            <a:r>
              <a:rPr lang="en-US"/>
              <a:t>Warm Season Grasses</a:t>
            </a:r>
          </a:p>
        </p:txBody>
      </p:sp>
      <p:pic>
        <p:nvPicPr>
          <p:cNvPr id="7" name="Content Placeholder 6"/>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349869" y="3195699"/>
            <a:ext cx="3874770" cy="2915020"/>
          </a:xfrm>
          <a:ln w="19050">
            <a:solidFill>
              <a:schemeClr val="tx1"/>
            </a:solidFill>
          </a:ln>
        </p:spPr>
      </p:pic>
      <p:sp>
        <p:nvSpPr>
          <p:cNvPr id="8" name="Content Placeholder 7"/>
          <p:cNvSpPr>
            <a:spLocks noGrp="1"/>
          </p:cNvSpPr>
          <p:nvPr>
            <p:ph sz="half" idx="2"/>
          </p:nvPr>
        </p:nvSpPr>
        <p:spPr>
          <a:xfrm>
            <a:off x="707265" y="809499"/>
            <a:ext cx="6635348" cy="2271614"/>
          </a:xfrm>
        </p:spPr>
        <p:txBody>
          <a:bodyPr>
            <a:normAutofit/>
          </a:bodyPr>
          <a:lstStyle/>
          <a:p>
            <a:r>
              <a:rPr lang="en-US" sz="2400"/>
              <a:t>Pearl Millet</a:t>
            </a:r>
          </a:p>
          <a:p>
            <a:r>
              <a:rPr lang="en-US" sz="2400"/>
              <a:t>Japanese Millet</a:t>
            </a:r>
          </a:p>
          <a:p>
            <a:r>
              <a:rPr lang="en-US" sz="2400"/>
              <a:t>Sorghum-Sudan grass</a:t>
            </a:r>
          </a:p>
          <a:p>
            <a:r>
              <a:rPr lang="en-US" sz="2400"/>
              <a:t>Forage Sorghum</a:t>
            </a:r>
          </a:p>
          <a:p>
            <a:r>
              <a:rPr lang="en-US" sz="2400" err="1"/>
              <a:t>Teff</a:t>
            </a:r>
            <a:endParaRPr lang="en-US" sz="2400"/>
          </a:p>
          <a:p>
            <a:pPr marL="0" indent="0">
              <a:buNone/>
            </a:pPr>
            <a:endParaRPr lang="en-US" sz="2400"/>
          </a:p>
          <a:p>
            <a:endParaRPr lang="en-US" sz="1800"/>
          </a:p>
        </p:txBody>
      </p:sp>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95711" y="2527866"/>
            <a:ext cx="4544757" cy="3408568"/>
          </a:xfrm>
          <a:prstGeom prst="rect">
            <a:avLst/>
          </a:prstGeom>
          <a:ln w="19050">
            <a:solidFill>
              <a:schemeClr val="tx1"/>
            </a:solidFill>
          </a:ln>
        </p:spPr>
      </p:pic>
      <p:sp>
        <p:nvSpPr>
          <p:cNvPr id="3" name="TextBox 2"/>
          <p:cNvSpPr txBox="1"/>
          <p:nvPr/>
        </p:nvSpPr>
        <p:spPr>
          <a:xfrm>
            <a:off x="6317837" y="2196352"/>
            <a:ext cx="900503" cy="276999"/>
          </a:xfrm>
          <a:prstGeom prst="rect">
            <a:avLst/>
          </a:prstGeom>
          <a:noFill/>
        </p:spPr>
        <p:txBody>
          <a:bodyPr wrap="none" rtlCol="0">
            <a:spAutoFit/>
          </a:bodyPr>
          <a:lstStyle/>
          <a:p>
            <a:r>
              <a:rPr lang="en-US" sz="1200">
                <a:solidFill>
                  <a:prstClr val="black"/>
                </a:solidFill>
              </a:rPr>
              <a:t>Pearl Millet</a:t>
            </a:r>
          </a:p>
        </p:txBody>
      </p:sp>
      <p:sp>
        <p:nvSpPr>
          <p:cNvPr id="9" name="TextBox 8"/>
          <p:cNvSpPr txBox="1"/>
          <p:nvPr/>
        </p:nvSpPr>
        <p:spPr>
          <a:xfrm>
            <a:off x="5791200" y="6518994"/>
            <a:ext cx="2550290" cy="261610"/>
          </a:xfrm>
          <a:prstGeom prst="rect">
            <a:avLst/>
          </a:prstGeom>
          <a:noFill/>
        </p:spPr>
        <p:txBody>
          <a:bodyPr wrap="square" rtlCol="0">
            <a:spAutoFit/>
          </a:bodyPr>
          <a:lstStyle/>
          <a:p>
            <a:r>
              <a:rPr lang="en-US" sz="1100"/>
              <a:t>Photos: Michael Kucera &amp; Jodie Reisner</a:t>
            </a:r>
          </a:p>
        </p:txBody>
      </p:sp>
      <p:sp>
        <p:nvSpPr>
          <p:cNvPr id="4" name="Rectangle 3">
            <a:extLst>
              <a:ext uri="{FF2B5EF4-FFF2-40B4-BE49-F238E27FC236}">
                <a16:creationId xmlns:a16="http://schemas.microsoft.com/office/drawing/2014/main" id="{89A46C42-980D-4A7C-9EB1-98A991136E4E}"/>
              </a:ext>
            </a:extLst>
          </p:cNvPr>
          <p:cNvSpPr/>
          <p:nvPr/>
        </p:nvSpPr>
        <p:spPr>
          <a:xfrm>
            <a:off x="1175571" y="6110719"/>
            <a:ext cx="2223366" cy="276999"/>
          </a:xfrm>
          <a:prstGeom prst="rect">
            <a:avLst/>
          </a:prstGeom>
        </p:spPr>
        <p:txBody>
          <a:bodyPr wrap="none">
            <a:spAutoFit/>
          </a:bodyPr>
          <a:lstStyle/>
          <a:p>
            <a:r>
              <a:rPr lang="en-US" sz="1200"/>
              <a:t>Brown rib sorghum - </a:t>
            </a:r>
            <a:r>
              <a:rPr lang="en-US" sz="1200" err="1"/>
              <a:t>sudan</a:t>
            </a:r>
            <a:r>
              <a:rPr lang="en-US" sz="1200"/>
              <a:t> grass</a:t>
            </a:r>
          </a:p>
        </p:txBody>
      </p:sp>
      <p:sp>
        <p:nvSpPr>
          <p:cNvPr id="6" name="Footer Placeholder 5">
            <a:extLst>
              <a:ext uri="{FF2B5EF4-FFF2-40B4-BE49-F238E27FC236}">
                <a16:creationId xmlns:a16="http://schemas.microsoft.com/office/drawing/2014/main" id="{F14DD1D2-11CE-4F57-9D02-AF81E070E1CB}"/>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2618342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272" y="-10243"/>
            <a:ext cx="5872999" cy="857250"/>
          </a:xfrm>
        </p:spPr>
        <p:txBody>
          <a:bodyPr/>
          <a:lstStyle/>
          <a:p>
            <a:r>
              <a:rPr lang="en-US" dirty="0"/>
              <a:t>Cool Season Broadleaves</a:t>
            </a:r>
          </a:p>
        </p:txBody>
      </p:sp>
      <p:sp>
        <p:nvSpPr>
          <p:cNvPr id="3" name="Content Placeholder 2"/>
          <p:cNvSpPr>
            <a:spLocks noGrp="1"/>
          </p:cNvSpPr>
          <p:nvPr>
            <p:ph sz="half" idx="1"/>
          </p:nvPr>
        </p:nvSpPr>
        <p:spPr>
          <a:xfrm>
            <a:off x="457200" y="914400"/>
            <a:ext cx="4038600" cy="3394472"/>
          </a:xfrm>
        </p:spPr>
        <p:txBody>
          <a:bodyPr/>
          <a:lstStyle/>
          <a:p>
            <a:r>
              <a:rPr lang="en-US" dirty="0"/>
              <a:t>Radish</a:t>
            </a:r>
          </a:p>
          <a:p>
            <a:r>
              <a:rPr lang="en-US" dirty="0"/>
              <a:t>Turnip and Rape</a:t>
            </a:r>
          </a:p>
          <a:p>
            <a:r>
              <a:rPr lang="en-US" dirty="0"/>
              <a:t>Kale and Collards</a:t>
            </a:r>
          </a:p>
          <a:p>
            <a:r>
              <a:rPr lang="en-US" dirty="0"/>
              <a:t>Mustard</a:t>
            </a:r>
          </a:p>
          <a:p>
            <a:r>
              <a:rPr lang="en-US" dirty="0"/>
              <a:t>Phacelia</a:t>
            </a:r>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593" y="3810048"/>
            <a:ext cx="4509407" cy="3082242"/>
          </a:xfrm>
          <a:prstGeom prst="rect">
            <a:avLst/>
          </a:prstGeom>
          <a:ln w="19050">
            <a:solidFill>
              <a:schemeClr val="tx1"/>
            </a:solidFill>
          </a:ln>
          <a:effectLst>
            <a:outerShdw blurRad="63500" sx="102000" sy="102000" algn="ctr" rotWithShape="0">
              <a:prstClr val="black">
                <a:alpha val="40000"/>
              </a:prstClr>
            </a:outerShdw>
          </a:effectLst>
        </p:spPr>
      </p:pic>
      <p:sp>
        <p:nvSpPr>
          <p:cNvPr id="12" name="Rectangle 11"/>
          <p:cNvSpPr/>
          <p:nvPr/>
        </p:nvSpPr>
        <p:spPr>
          <a:xfrm>
            <a:off x="886135" y="6430123"/>
            <a:ext cx="2862323" cy="438582"/>
          </a:xfrm>
          <a:prstGeom prst="rect">
            <a:avLst/>
          </a:prstGeom>
          <a:solidFill>
            <a:schemeClr val="bg1"/>
          </a:solid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400" dirty="0">
                <a:ln/>
                <a:solidFill>
                  <a:schemeClr val="accent1">
                    <a:lumMod val="75000"/>
                  </a:schemeClr>
                </a:solidFill>
              </a:rPr>
              <a:t>Impact Forage </a:t>
            </a:r>
            <a:r>
              <a:rPr lang="en-US" sz="2400" dirty="0">
                <a:ln/>
                <a:solidFill>
                  <a:srgbClr val="00529D"/>
                </a:solidFill>
              </a:rPr>
              <a:t>Collard</a:t>
            </a:r>
          </a:p>
        </p:txBody>
      </p:sp>
      <p:sp>
        <p:nvSpPr>
          <p:cNvPr id="4" name="TextBox 3"/>
          <p:cNvSpPr txBox="1"/>
          <p:nvPr/>
        </p:nvSpPr>
        <p:spPr>
          <a:xfrm>
            <a:off x="6248400" y="1871423"/>
            <a:ext cx="2362200" cy="707886"/>
          </a:xfrm>
          <a:prstGeom prst="rect">
            <a:avLst/>
          </a:prstGeom>
          <a:noFill/>
        </p:spPr>
        <p:txBody>
          <a:bodyPr wrap="square" rtlCol="0">
            <a:spAutoFit/>
          </a:bodyPr>
          <a:lstStyle/>
          <a:p>
            <a:endParaRPr lang="en-US" sz="2000"/>
          </a:p>
          <a:p>
            <a:r>
              <a:rPr lang="en-US" sz="2000"/>
              <a:t>Radish</a:t>
            </a:r>
          </a:p>
        </p:txBody>
      </p:sp>
      <p:sp>
        <p:nvSpPr>
          <p:cNvPr id="9" name="TextBox 8"/>
          <p:cNvSpPr txBox="1"/>
          <p:nvPr/>
        </p:nvSpPr>
        <p:spPr>
          <a:xfrm>
            <a:off x="5519090" y="6518609"/>
            <a:ext cx="2550290" cy="261610"/>
          </a:xfrm>
          <a:prstGeom prst="rect">
            <a:avLst/>
          </a:prstGeom>
          <a:noFill/>
        </p:spPr>
        <p:txBody>
          <a:bodyPr wrap="square" rtlCol="0">
            <a:spAutoFit/>
          </a:bodyPr>
          <a:lstStyle/>
          <a:p>
            <a:r>
              <a:rPr lang="en-US" sz="1100"/>
              <a:t>Photos: Michael Kucera &amp; Jodie Reisner</a:t>
            </a:r>
          </a:p>
        </p:txBody>
      </p:sp>
      <p:pic>
        <p:nvPicPr>
          <p:cNvPr id="13" name="Picture 6" descr="DSCF0822">
            <a:extLst>
              <a:ext uri="{FF2B5EF4-FFF2-40B4-BE49-F238E27FC236}">
                <a16:creationId xmlns:a16="http://schemas.microsoft.com/office/drawing/2014/main" id="{B4993C78-53CA-45EF-A795-82CE3FBAE20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207829" y="679841"/>
            <a:ext cx="3838265" cy="2964090"/>
          </a:xfrm>
          <a:prstGeom prst="rect">
            <a:avLst/>
          </a:prstGeom>
          <a:noFill/>
          <a:ln w="19050">
            <a:solidFill>
              <a:schemeClr val="tx1"/>
            </a:solidFill>
            <a:miter lim="800000"/>
            <a:headEnd/>
            <a:tailEnd/>
          </a:ln>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E89B0A33-0730-4262-ADCB-A045B3B60C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24400" y="3744579"/>
            <a:ext cx="4586656" cy="3213180"/>
          </a:xfrm>
          <a:prstGeom prst="rect">
            <a:avLst/>
          </a:prstGeom>
          <a:ln w="19050">
            <a:solidFill>
              <a:schemeClr val="tx1"/>
            </a:solidFill>
          </a:ln>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9249C83D-989D-48F6-BE17-5E2687F3845C}"/>
              </a:ext>
            </a:extLst>
          </p:cNvPr>
          <p:cNvSpPr txBox="1"/>
          <p:nvPr/>
        </p:nvSpPr>
        <p:spPr>
          <a:xfrm>
            <a:off x="6623064" y="742204"/>
            <a:ext cx="1271256" cy="461665"/>
          </a:xfrm>
          <a:prstGeom prst="rect">
            <a:avLst/>
          </a:prstGeom>
          <a:solidFill>
            <a:schemeClr val="bg1"/>
          </a:solidFill>
        </p:spPr>
        <p:txBody>
          <a:bodyPr wrap="square" rtlCol="0">
            <a:spAutoFit/>
          </a:bodyPr>
          <a:lstStyle/>
          <a:p>
            <a:r>
              <a:rPr lang="en-US" sz="2400" dirty="0">
                <a:solidFill>
                  <a:srgbClr val="00529D"/>
                </a:solidFill>
              </a:rPr>
              <a:t>Phacelia</a:t>
            </a:r>
            <a:endParaRPr lang="en-US" sz="1200" dirty="0">
              <a:solidFill>
                <a:srgbClr val="00529D"/>
              </a:solidFill>
            </a:endParaRPr>
          </a:p>
        </p:txBody>
      </p:sp>
      <p:sp>
        <p:nvSpPr>
          <p:cNvPr id="5" name="Footer Placeholder 4">
            <a:extLst>
              <a:ext uri="{FF2B5EF4-FFF2-40B4-BE49-F238E27FC236}">
                <a16:creationId xmlns:a16="http://schemas.microsoft.com/office/drawing/2014/main" id="{79868913-A5B9-304C-C52B-6F43ADC1FC4A}"/>
              </a:ext>
            </a:extLst>
          </p:cNvPr>
          <p:cNvSpPr>
            <a:spLocks noGrp="1"/>
          </p:cNvSpPr>
          <p:nvPr>
            <p:ph type="ftr" sz="quarter" idx="11"/>
          </p:nvPr>
        </p:nvSpPr>
        <p:spPr/>
        <p:txBody>
          <a:bodyPr/>
          <a:lstStyle/>
          <a:p>
            <a:r>
              <a:rPr lang="en-US"/>
              <a:t>NRCS | SHD | Cover Crop Management | v3.0</a:t>
            </a:r>
            <a:endParaRPr lang="en-US" dirty="0"/>
          </a:p>
        </p:txBody>
      </p:sp>
    </p:spTree>
    <p:extLst>
      <p:ext uri="{BB962C8B-B14F-4D97-AF65-F5344CB8AC3E}">
        <p14:creationId xmlns:p14="http://schemas.microsoft.com/office/powerpoint/2010/main" val="2388397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36A32F6-7210-4A94-922E-66FEAF3FE55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45720"/>
            <a:ext cx="3644293" cy="6812280"/>
          </a:xfrm>
          <a:prstGeom prst="rect">
            <a:avLst/>
          </a:prstGeom>
          <a:ln w="19050">
            <a:solidFill>
              <a:schemeClr val="tx1"/>
            </a:solidFill>
          </a:ln>
          <a:effectLst>
            <a:outerShdw blurRad="63500" sx="102000" sy="102000" algn="ctr" rotWithShape="0">
              <a:prstClr val="black">
                <a:alpha val="40000"/>
              </a:prstClr>
            </a:outerShdw>
          </a:effectLst>
        </p:spPr>
      </p:pic>
      <p:sp>
        <p:nvSpPr>
          <p:cNvPr id="6" name="Title 5">
            <a:extLst>
              <a:ext uri="{FF2B5EF4-FFF2-40B4-BE49-F238E27FC236}">
                <a16:creationId xmlns:a16="http://schemas.microsoft.com/office/drawing/2014/main" id="{A22091E7-AA01-4F07-B749-030F044C87A2}"/>
              </a:ext>
            </a:extLst>
          </p:cNvPr>
          <p:cNvSpPr>
            <a:spLocks noGrp="1"/>
          </p:cNvSpPr>
          <p:nvPr>
            <p:ph type="title"/>
          </p:nvPr>
        </p:nvSpPr>
        <p:spPr>
          <a:xfrm>
            <a:off x="3644293" y="352063"/>
            <a:ext cx="5553105" cy="842791"/>
          </a:xfrm>
        </p:spPr>
        <p:txBody>
          <a:bodyPr>
            <a:noAutofit/>
          </a:bodyPr>
          <a:lstStyle/>
          <a:p>
            <a:r>
              <a:rPr lang="en-US" sz="3600" dirty="0"/>
              <a:t>Know How &amp; When Cover Crops Produce Seed so They Don’t Become a Problem</a:t>
            </a:r>
          </a:p>
        </p:txBody>
      </p:sp>
      <p:sp>
        <p:nvSpPr>
          <p:cNvPr id="7" name="Content Placeholder 6">
            <a:extLst>
              <a:ext uri="{FF2B5EF4-FFF2-40B4-BE49-F238E27FC236}">
                <a16:creationId xmlns:a16="http://schemas.microsoft.com/office/drawing/2014/main" id="{F2EB98B2-543C-4028-A62B-D84514FCA2AF}"/>
              </a:ext>
            </a:extLst>
          </p:cNvPr>
          <p:cNvSpPr>
            <a:spLocks noGrp="1"/>
          </p:cNvSpPr>
          <p:nvPr>
            <p:ph idx="1"/>
          </p:nvPr>
        </p:nvSpPr>
        <p:spPr>
          <a:xfrm>
            <a:off x="3758481" y="1892392"/>
            <a:ext cx="5324728" cy="5670145"/>
          </a:xfrm>
        </p:spPr>
        <p:txBody>
          <a:bodyPr vert="horz" lIns="91440" tIns="45720" rIns="91440" bIns="45720" rtlCol="0" anchor="t">
            <a:normAutofit/>
          </a:bodyPr>
          <a:lstStyle/>
          <a:p>
            <a:pPr>
              <a:spcBef>
                <a:spcPts val="1200"/>
              </a:spcBef>
            </a:pPr>
            <a:r>
              <a:rPr lang="en-US" dirty="0">
                <a:latin typeface="Calibri Light"/>
                <a:cs typeface="Calibri Light"/>
              </a:rPr>
              <a:t>Radishes are photoperiod sensitive  Longer days = seed set  </a:t>
            </a:r>
            <a:endParaRPr lang="en-US" dirty="0"/>
          </a:p>
          <a:p>
            <a:pPr lvl="1"/>
            <a:r>
              <a:rPr lang="en-US" sz="2800" dirty="0">
                <a:solidFill>
                  <a:srgbClr val="005941"/>
                </a:solidFill>
              </a:rPr>
              <a:t>Avoid spring/early summer</a:t>
            </a:r>
          </a:p>
          <a:p>
            <a:r>
              <a:rPr lang="en-US" dirty="0">
                <a:latin typeface="Calibri Light"/>
                <a:cs typeface="Calibri Light"/>
              </a:rPr>
              <a:t>Mustards mature quickly, blooming in 45-60 days after planting</a:t>
            </a:r>
            <a:endParaRPr lang="en-US" dirty="0">
              <a:solidFill>
                <a:srgbClr val="005941"/>
              </a:solidFill>
              <a:latin typeface="Calibri Light"/>
              <a:cs typeface="Calibri Light"/>
            </a:endParaRPr>
          </a:p>
          <a:p>
            <a:pPr>
              <a:spcBef>
                <a:spcPts val="1200"/>
              </a:spcBef>
            </a:pPr>
            <a:r>
              <a:rPr lang="en-US" dirty="0">
                <a:latin typeface="Calibri Light"/>
                <a:cs typeface="Calibri Light"/>
              </a:rPr>
              <a:t>Some </a:t>
            </a:r>
            <a:r>
              <a:rPr lang="en-US">
                <a:latin typeface="Calibri Light"/>
                <a:cs typeface="Calibri Light"/>
              </a:rPr>
              <a:t>brassicas</a:t>
            </a:r>
            <a:r>
              <a:rPr lang="en-US" dirty="0">
                <a:latin typeface="Calibri Light"/>
                <a:cs typeface="Calibri Light"/>
              </a:rPr>
              <a:t> (turnips, collards) require vernalization (needs chilling) to make viable seed</a:t>
            </a:r>
          </a:p>
          <a:p>
            <a:pPr>
              <a:spcBef>
                <a:spcPts val="1200"/>
              </a:spcBef>
            </a:pPr>
            <a:r>
              <a:rPr lang="en-US" dirty="0">
                <a:latin typeface="Calibri Light"/>
                <a:cs typeface="Calibri Light"/>
              </a:rPr>
              <a:t>Climate dependent, some </a:t>
            </a:r>
            <a:r>
              <a:rPr lang="en-US">
                <a:latin typeface="Calibri Light"/>
                <a:cs typeface="Calibri Light"/>
              </a:rPr>
              <a:t>brassicas</a:t>
            </a:r>
            <a:r>
              <a:rPr lang="en-US" dirty="0">
                <a:latin typeface="Calibri Light"/>
                <a:cs typeface="Calibri Light"/>
              </a:rPr>
              <a:t> can over winter</a:t>
            </a:r>
          </a:p>
        </p:txBody>
      </p:sp>
      <p:sp>
        <p:nvSpPr>
          <p:cNvPr id="5" name="Footer Placeholder 4">
            <a:extLst>
              <a:ext uri="{FF2B5EF4-FFF2-40B4-BE49-F238E27FC236}">
                <a16:creationId xmlns:a16="http://schemas.microsoft.com/office/drawing/2014/main" id="{026E0134-FA4A-4D43-8587-F2A7EA9B9944}"/>
              </a:ext>
            </a:extLst>
          </p:cNvPr>
          <p:cNvSpPr>
            <a:spLocks noGrp="1"/>
          </p:cNvSpPr>
          <p:nvPr>
            <p:ph type="ftr" sz="quarter" idx="11"/>
          </p:nvPr>
        </p:nvSpPr>
        <p:spPr/>
        <p:txBody>
          <a:bodyPr/>
          <a:lstStyle/>
          <a:p>
            <a:r>
              <a:rPr lang="en-US"/>
              <a:t>NRCS | SHD | Cover Crop Management | v3.0</a:t>
            </a:r>
          </a:p>
        </p:txBody>
      </p:sp>
      <p:sp>
        <p:nvSpPr>
          <p:cNvPr id="11" name="TextBox 10">
            <a:extLst>
              <a:ext uri="{FF2B5EF4-FFF2-40B4-BE49-F238E27FC236}">
                <a16:creationId xmlns:a16="http://schemas.microsoft.com/office/drawing/2014/main" id="{49BB3B42-AEBB-4F8A-9077-482D2D831F2F}"/>
              </a:ext>
            </a:extLst>
          </p:cNvPr>
          <p:cNvSpPr txBox="1"/>
          <p:nvPr/>
        </p:nvSpPr>
        <p:spPr>
          <a:xfrm>
            <a:off x="0" y="6596836"/>
            <a:ext cx="705642" cy="215444"/>
          </a:xfrm>
          <a:prstGeom prst="rect">
            <a:avLst/>
          </a:prstGeom>
          <a:noFill/>
        </p:spPr>
        <p:txBody>
          <a:bodyPr wrap="none" rtlCol="0">
            <a:spAutoFit/>
          </a:bodyPr>
          <a:lstStyle/>
          <a:p>
            <a:r>
              <a:rPr lang="en-US" sz="800" i="1" err="1">
                <a:solidFill>
                  <a:schemeClr val="bg1"/>
                </a:solidFill>
              </a:rPr>
              <a:t>Duyck</a:t>
            </a:r>
            <a:r>
              <a:rPr lang="en-US" sz="800" i="1">
                <a:solidFill>
                  <a:schemeClr val="bg1"/>
                </a:solidFill>
              </a:rPr>
              <a:t>, NRCS</a:t>
            </a:r>
            <a:endParaRPr lang="en-US" sz="800">
              <a:solidFill>
                <a:schemeClr val="bg1"/>
              </a:solidFill>
            </a:endParaRPr>
          </a:p>
        </p:txBody>
      </p:sp>
      <p:cxnSp>
        <p:nvCxnSpPr>
          <p:cNvPr id="12" name="Straight Connector 11">
            <a:extLst>
              <a:ext uri="{FF2B5EF4-FFF2-40B4-BE49-F238E27FC236}">
                <a16:creationId xmlns:a16="http://schemas.microsoft.com/office/drawing/2014/main" id="{C8DD5AF2-72DE-44B2-84D1-127A535FDA8A}"/>
              </a:ext>
            </a:extLst>
          </p:cNvPr>
          <p:cNvCxnSpPr>
            <a:cxnSpLocks/>
          </p:cNvCxnSpPr>
          <p:nvPr/>
        </p:nvCxnSpPr>
        <p:spPr>
          <a:xfrm>
            <a:off x="4167266" y="1548470"/>
            <a:ext cx="422722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378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036B6CD-DFB7-4BDC-8072-9444EB8B3F2C}"/>
              </a:ext>
            </a:extLst>
          </p:cNvPr>
          <p:cNvSpPr txBox="1">
            <a:spLocks/>
          </p:cNvSpPr>
          <p:nvPr/>
        </p:nvSpPr>
        <p:spPr>
          <a:xfrm>
            <a:off x="3869696" y="2986"/>
            <a:ext cx="4027714" cy="167660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a:spcAft>
                <a:spcPts val="600"/>
              </a:spcAft>
            </a:pPr>
            <a:r>
              <a:rPr lang="en-US" sz="3600"/>
              <a:t>Cover Crop Purposes</a:t>
            </a:r>
          </a:p>
          <a:p>
            <a:r>
              <a:rPr lang="en-US" sz="2400">
                <a:solidFill>
                  <a:srgbClr val="000F29"/>
                </a:solidFill>
              </a:rPr>
              <a:t>Identify Resource </a:t>
            </a:r>
          </a:p>
          <a:p>
            <a:r>
              <a:rPr lang="en-US" sz="2400">
                <a:solidFill>
                  <a:srgbClr val="000F29"/>
                </a:solidFill>
              </a:rPr>
              <a:t>Concerns &amp; Objectives</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3869696" y="1645923"/>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7C344A2-0559-402D-A287-0B89612BAE11}"/>
              </a:ext>
            </a:extLst>
          </p:cNvPr>
          <p:cNvSpPr txBox="1"/>
          <p:nvPr/>
        </p:nvSpPr>
        <p:spPr>
          <a:xfrm>
            <a:off x="-5" y="6676799"/>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10" name="Rectangle 3">
            <a:extLst>
              <a:ext uri="{FF2B5EF4-FFF2-40B4-BE49-F238E27FC236}">
                <a16:creationId xmlns:a16="http://schemas.microsoft.com/office/drawing/2014/main" id="{79816A5A-8EF0-4241-850B-3DF526F3BE82}"/>
              </a:ext>
            </a:extLst>
          </p:cNvPr>
          <p:cNvSpPr>
            <a:spLocks noGrp="1" noChangeArrowheads="1"/>
          </p:cNvSpPr>
          <p:nvPr>
            <p:ph idx="1"/>
          </p:nvPr>
        </p:nvSpPr>
        <p:spPr>
          <a:xfrm>
            <a:off x="2976433" y="1782770"/>
            <a:ext cx="6167567" cy="4894029"/>
          </a:xfrm>
        </p:spPr>
        <p:txBody>
          <a:bodyPr vert="horz" lIns="91440" tIns="45720" rIns="91440" bIns="45720" numCol="2" rtlCol="0" anchor="t">
            <a:normAutofit fontScale="92500" lnSpcReduction="10000"/>
          </a:bodyPr>
          <a:lstStyle/>
          <a:p>
            <a:r>
              <a:rPr lang="en-US" dirty="0">
                <a:latin typeface="Calibri Light"/>
                <a:cs typeface="Calibri Light"/>
              </a:rPr>
              <a:t>Crop diversity (habitat)</a:t>
            </a:r>
          </a:p>
          <a:p>
            <a:r>
              <a:rPr lang="en-US" dirty="0">
                <a:latin typeface="Calibri Light"/>
                <a:cs typeface="Calibri Light"/>
              </a:rPr>
              <a:t>Soil surface armor (erosion)</a:t>
            </a:r>
          </a:p>
          <a:p>
            <a:r>
              <a:rPr lang="en-US" dirty="0">
                <a:latin typeface="Calibri Light"/>
                <a:cs typeface="Calibri Light"/>
              </a:rPr>
              <a:t>Build stable soil aggregates</a:t>
            </a:r>
          </a:p>
          <a:p>
            <a:r>
              <a:rPr lang="en-US" dirty="0">
                <a:latin typeface="Calibri Light"/>
                <a:cs typeface="Calibri Light"/>
              </a:rPr>
              <a:t>Improve water cycle/ availability </a:t>
            </a:r>
          </a:p>
          <a:p>
            <a:r>
              <a:rPr lang="en-US" dirty="0">
                <a:latin typeface="Calibri Light"/>
                <a:cs typeface="Calibri Light"/>
              </a:rPr>
              <a:t>IPM/beneficial insects</a:t>
            </a:r>
          </a:p>
          <a:p>
            <a:r>
              <a:rPr lang="en-US" dirty="0">
                <a:latin typeface="Calibri Light"/>
                <a:cs typeface="Calibri Light"/>
              </a:rPr>
              <a:t>Build or improve soil organic matter</a:t>
            </a:r>
          </a:p>
          <a:p>
            <a:r>
              <a:rPr lang="en-US" dirty="0">
                <a:latin typeface="Calibri Light"/>
                <a:cs typeface="Calibri Light"/>
              </a:rPr>
              <a:t>Nutrient cycling/ efficiency/ acquisition</a:t>
            </a:r>
            <a:endParaRPr lang="en-US" dirty="0"/>
          </a:p>
          <a:p>
            <a:r>
              <a:rPr lang="en-US" dirty="0">
                <a:latin typeface="Calibri Light"/>
                <a:cs typeface="Calibri Light"/>
              </a:rPr>
              <a:t>Air Quality</a:t>
            </a:r>
          </a:p>
          <a:p>
            <a:r>
              <a:rPr lang="en-US" dirty="0">
                <a:latin typeface="Calibri Light"/>
                <a:cs typeface="Calibri Light"/>
              </a:rPr>
              <a:t>Adjust carbon/nitrogen ratios</a:t>
            </a:r>
          </a:p>
          <a:p>
            <a:r>
              <a:rPr lang="en-US" dirty="0">
                <a:latin typeface="Calibri Light"/>
                <a:cs typeface="Calibri Light"/>
              </a:rPr>
              <a:t>Wildlife winter food &amp; shelter</a:t>
            </a:r>
          </a:p>
          <a:p>
            <a:r>
              <a:rPr lang="en-US" dirty="0">
                <a:latin typeface="Calibri Light"/>
                <a:cs typeface="Calibri Light"/>
              </a:rPr>
              <a:t>Livestock integration</a:t>
            </a:r>
          </a:p>
          <a:p>
            <a:r>
              <a:rPr lang="en-US" dirty="0">
                <a:latin typeface="Calibri Light"/>
                <a:cs typeface="Calibri Light"/>
              </a:rPr>
              <a:t>N fixation</a:t>
            </a:r>
          </a:p>
        </p:txBody>
      </p:sp>
      <p:sp>
        <p:nvSpPr>
          <p:cNvPr id="2" name="Footer Placeholder 1">
            <a:extLst>
              <a:ext uri="{FF2B5EF4-FFF2-40B4-BE49-F238E27FC236}">
                <a16:creationId xmlns:a16="http://schemas.microsoft.com/office/drawing/2014/main" id="{B5C2984B-205C-4818-B103-6CC67FF32D8A}"/>
              </a:ext>
            </a:extLst>
          </p:cNvPr>
          <p:cNvSpPr>
            <a:spLocks noGrp="1"/>
          </p:cNvSpPr>
          <p:nvPr>
            <p:ph type="ftr" sz="quarter" idx="11"/>
          </p:nvPr>
        </p:nvSpPr>
        <p:spPr/>
        <p:txBody>
          <a:bodyPr/>
          <a:lstStyle/>
          <a:p>
            <a:r>
              <a:rPr lang="en-US"/>
              <a:t>NRCS | SHD | Cover Crop Management | v3.0</a:t>
            </a:r>
          </a:p>
        </p:txBody>
      </p:sp>
      <p:pic>
        <p:nvPicPr>
          <p:cNvPr id="8" name="Picture 7">
            <a:extLst>
              <a:ext uri="{FF2B5EF4-FFF2-40B4-BE49-F238E27FC236}">
                <a16:creationId xmlns:a16="http://schemas.microsoft.com/office/drawing/2014/main" id="{319D74FE-C799-457B-AD2D-722C13C47C73}"/>
              </a:ext>
            </a:extLst>
          </p:cNvPr>
          <p:cNvPicPr>
            <a:picLocks noChangeAspect="1"/>
          </p:cNvPicPr>
          <p:nvPr/>
        </p:nvPicPr>
        <p:blipFill>
          <a:blip r:embed="rId3"/>
          <a:stretch>
            <a:fillRect/>
          </a:stretch>
        </p:blipFill>
        <p:spPr>
          <a:xfrm>
            <a:off x="-7620" y="-2986"/>
            <a:ext cx="2984053" cy="6858000"/>
          </a:xfrm>
          <a:prstGeom prst="rect">
            <a:avLst/>
          </a:prstGeom>
        </p:spPr>
      </p:pic>
    </p:spTree>
    <p:extLst>
      <p:ext uri="{BB962C8B-B14F-4D97-AF65-F5344CB8AC3E}">
        <p14:creationId xmlns:p14="http://schemas.microsoft.com/office/powerpoint/2010/main" val="357347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Warm Season Broadleaves</a:t>
            </a:r>
          </a:p>
        </p:txBody>
      </p:sp>
      <p:sp>
        <p:nvSpPr>
          <p:cNvPr id="3" name="Content Placeholder 2"/>
          <p:cNvSpPr>
            <a:spLocks noGrp="1"/>
          </p:cNvSpPr>
          <p:nvPr>
            <p:ph sz="half" idx="1"/>
          </p:nvPr>
        </p:nvSpPr>
        <p:spPr>
          <a:xfrm>
            <a:off x="1311214" y="493614"/>
            <a:ext cx="5417768" cy="2567579"/>
          </a:xfrm>
        </p:spPr>
        <p:txBody>
          <a:bodyPr/>
          <a:lstStyle/>
          <a:p>
            <a:pPr marL="0" indent="0">
              <a:buNone/>
            </a:pPr>
            <a:r>
              <a:rPr lang="en-US"/>
              <a:t> </a:t>
            </a:r>
          </a:p>
          <a:p>
            <a:r>
              <a:rPr lang="en-US" sz="2400"/>
              <a:t>Buckwheat</a:t>
            </a:r>
          </a:p>
          <a:p>
            <a:r>
              <a:rPr lang="en-US" sz="2400"/>
              <a:t>Safflower</a:t>
            </a:r>
          </a:p>
          <a:p>
            <a:r>
              <a:rPr lang="en-US" sz="2400"/>
              <a:t>Sunflower </a:t>
            </a: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95213" y="762763"/>
            <a:ext cx="3962400" cy="2817707"/>
          </a:xfrm>
          <a:prstGeom prst="rect">
            <a:avLst/>
          </a:prstGeom>
          <a:ln w="19050">
            <a:solidFill>
              <a:schemeClr val="tx1"/>
            </a:solidFill>
          </a:ln>
        </p:spPr>
      </p:pic>
      <p:sp>
        <p:nvSpPr>
          <p:cNvPr id="10" name="TextBox 9"/>
          <p:cNvSpPr txBox="1"/>
          <p:nvPr/>
        </p:nvSpPr>
        <p:spPr>
          <a:xfrm>
            <a:off x="6419850" y="3908903"/>
            <a:ext cx="1246944" cy="577081"/>
          </a:xfrm>
          <a:prstGeom prst="rect">
            <a:avLst/>
          </a:prstGeom>
          <a:noFill/>
        </p:spPr>
        <p:txBody>
          <a:bodyPr wrap="none" rtlCol="0">
            <a:spAutoFit/>
          </a:bodyPr>
          <a:lstStyle/>
          <a:p>
            <a:r>
              <a:rPr lang="en-US" b="1">
                <a:solidFill>
                  <a:srgbClr val="FFFF00"/>
                </a:solidFill>
                <a:effectLst>
                  <a:outerShdw blurRad="38100" dist="38100" dir="2700000" algn="tl">
                    <a:srgbClr val="000000">
                      <a:alpha val="43137"/>
                    </a:srgbClr>
                  </a:outerShdw>
                </a:effectLst>
              </a:rPr>
              <a:t>Buckwheat</a:t>
            </a:r>
          </a:p>
          <a:p>
            <a:endParaRPr lang="en-US" sz="1350" b="1">
              <a:solidFill>
                <a:srgbClr val="FFFF00"/>
              </a:solidFill>
              <a:effectLst>
                <a:outerShdw blurRad="38100" dist="38100" dir="2700000" algn="tl">
                  <a:srgbClr val="000000">
                    <a:alpha val="43137"/>
                  </a:srgbClr>
                </a:outerShdw>
              </a:effectLst>
            </a:endParaRPr>
          </a:p>
        </p:txBody>
      </p:sp>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7484" y="2712135"/>
            <a:ext cx="3765062" cy="3581400"/>
          </a:xfrm>
          <a:prstGeom prst="rect">
            <a:avLst/>
          </a:prstGeom>
          <a:ln w="19050">
            <a:solidFill>
              <a:schemeClr val="tx1"/>
            </a:solidFill>
          </a:ln>
        </p:spPr>
      </p:pic>
      <p:sp>
        <p:nvSpPr>
          <p:cNvPr id="5" name="Footer Placeholder 4">
            <a:extLst>
              <a:ext uri="{FF2B5EF4-FFF2-40B4-BE49-F238E27FC236}">
                <a16:creationId xmlns:a16="http://schemas.microsoft.com/office/drawing/2014/main" id="{0E03506C-4BA3-442D-8535-486E6E54EDCC}"/>
              </a:ext>
            </a:extLst>
          </p:cNvPr>
          <p:cNvSpPr>
            <a:spLocks noGrp="1"/>
          </p:cNvSpPr>
          <p:nvPr>
            <p:ph type="ftr" sz="quarter" idx="11"/>
          </p:nvPr>
        </p:nvSpPr>
        <p:spPr/>
        <p:txBody>
          <a:bodyPr/>
          <a:lstStyle/>
          <a:p>
            <a:r>
              <a:rPr lang="en-US"/>
              <a:t>NRCS | SHD | Cover Crop Management | v3.0</a:t>
            </a:r>
          </a:p>
        </p:txBody>
      </p:sp>
      <p:pic>
        <p:nvPicPr>
          <p:cNvPr id="8" name="Picture 7">
            <a:extLst>
              <a:ext uri="{FF2B5EF4-FFF2-40B4-BE49-F238E27FC236}">
                <a16:creationId xmlns:a16="http://schemas.microsoft.com/office/drawing/2014/main" id="{61D74698-EF23-4664-9778-60B5DA4FC5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5213" y="3662635"/>
            <a:ext cx="3478987" cy="3012802"/>
          </a:xfrm>
          <a:prstGeom prst="rect">
            <a:avLst/>
          </a:prstGeom>
          <a:ln w="25400">
            <a:solidFill>
              <a:schemeClr val="tx1"/>
            </a:solidFill>
          </a:ln>
        </p:spPr>
      </p:pic>
    </p:spTree>
    <p:extLst>
      <p:ext uri="{BB962C8B-B14F-4D97-AF65-F5344CB8AC3E}">
        <p14:creationId xmlns:p14="http://schemas.microsoft.com/office/powerpoint/2010/main" val="1804386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61085" y="-105749"/>
            <a:ext cx="5298035" cy="1143000"/>
          </a:xfrm>
        </p:spPr>
        <p:txBody>
          <a:bodyPr/>
          <a:lstStyle/>
          <a:p>
            <a:r>
              <a:rPr lang="en-US"/>
              <a:t>Cool Season Legumes</a:t>
            </a:r>
          </a:p>
        </p:txBody>
      </p:sp>
      <p:sp>
        <p:nvSpPr>
          <p:cNvPr id="7" name="Content Placeholder 6"/>
          <p:cNvSpPr>
            <a:spLocks noGrp="1"/>
          </p:cNvSpPr>
          <p:nvPr>
            <p:ph idx="1"/>
          </p:nvPr>
        </p:nvSpPr>
        <p:spPr>
          <a:xfrm>
            <a:off x="675955" y="764956"/>
            <a:ext cx="3892948" cy="3882823"/>
          </a:xfrm>
        </p:spPr>
        <p:txBody>
          <a:bodyPr>
            <a:normAutofit/>
          </a:bodyPr>
          <a:lstStyle/>
          <a:p>
            <a:r>
              <a:rPr lang="en-US" sz="2400"/>
              <a:t>Vetch</a:t>
            </a:r>
          </a:p>
          <a:p>
            <a:pPr lvl="1"/>
            <a:r>
              <a:rPr lang="en-US" sz="2000"/>
              <a:t>Hairy, Purple, Common, </a:t>
            </a:r>
            <a:r>
              <a:rPr lang="en-US" sz="2000" err="1"/>
              <a:t>Woolypod</a:t>
            </a:r>
            <a:endParaRPr lang="en-US" sz="2000"/>
          </a:p>
          <a:p>
            <a:r>
              <a:rPr lang="en-US" sz="2400"/>
              <a:t>Crimson Clover </a:t>
            </a:r>
          </a:p>
          <a:p>
            <a:r>
              <a:rPr lang="en-US" sz="2400"/>
              <a:t>Perennial Clovers</a:t>
            </a:r>
          </a:p>
          <a:p>
            <a:pPr lvl="1"/>
            <a:r>
              <a:rPr lang="en-US" sz="2000"/>
              <a:t>Red, White, Alsike</a:t>
            </a:r>
          </a:p>
          <a:p>
            <a:r>
              <a:rPr lang="en-US" sz="2400"/>
              <a:t> Winter Pea</a:t>
            </a:r>
          </a:p>
          <a:p>
            <a:pPr lvl="1"/>
            <a:r>
              <a:rPr lang="en-US" sz="2000"/>
              <a:t>Austrian, Canadian</a:t>
            </a:r>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l="9662" r="6510"/>
          <a:stretch/>
        </p:blipFill>
        <p:spPr>
          <a:xfrm>
            <a:off x="5966606" y="4095092"/>
            <a:ext cx="3127265" cy="2580345"/>
          </a:xfrm>
          <a:prstGeom prst="rect">
            <a:avLst/>
          </a:prstGeom>
          <a:ln w="12700">
            <a:solidFill>
              <a:schemeClr val="tx1"/>
            </a:solidFill>
          </a:ln>
        </p:spPr>
      </p:pic>
      <p:pic>
        <p:nvPicPr>
          <p:cNvPr id="17" name="Picture 16">
            <a:extLst>
              <a:ext uri="{FF2B5EF4-FFF2-40B4-BE49-F238E27FC236}">
                <a16:creationId xmlns:a16="http://schemas.microsoft.com/office/drawing/2014/main" id="{37808419-CAC1-4E15-B46E-EF12C636E1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0903" y="4127991"/>
            <a:ext cx="2365487" cy="2547446"/>
          </a:xfrm>
          <a:prstGeom prst="rect">
            <a:avLst/>
          </a:prstGeom>
          <a:ln w="12700">
            <a:solidFill>
              <a:schemeClr val="tx1"/>
            </a:solidFill>
          </a:ln>
        </p:spPr>
      </p:pic>
      <p:pic>
        <p:nvPicPr>
          <p:cNvPr id="18" name="Picture 2" descr="C:\Users\arobertson\Desktop\crimson clover.jpg">
            <a:extLst>
              <a:ext uri="{FF2B5EF4-FFF2-40B4-BE49-F238E27FC236}">
                <a16:creationId xmlns:a16="http://schemas.microsoft.com/office/drawing/2014/main" id="{3A1D3CBE-014D-49F5-ABED-1FBF811B5C8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949211" y="1744281"/>
            <a:ext cx="3162053" cy="2206844"/>
          </a:xfrm>
          <a:prstGeom prst="rect">
            <a:avLst/>
          </a:prstGeom>
          <a:noFill/>
          <a:ln w="12700">
            <a:solidFill>
              <a:schemeClr val="tx1"/>
            </a:solidFill>
          </a:ln>
        </p:spPr>
      </p:pic>
      <p:pic>
        <p:nvPicPr>
          <p:cNvPr id="19" name="Picture 2">
            <a:extLst>
              <a:ext uri="{FF2B5EF4-FFF2-40B4-BE49-F238E27FC236}">
                <a16:creationId xmlns:a16="http://schemas.microsoft.com/office/drawing/2014/main" id="{CA40C953-4F4B-4D17-ACA5-C3E44C0C4153}"/>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028439" y="4127991"/>
            <a:ext cx="2886118" cy="2521946"/>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a:extLst>
              <a:ext uri="{FF2B5EF4-FFF2-40B4-BE49-F238E27FC236}">
                <a16:creationId xmlns:a16="http://schemas.microsoft.com/office/drawing/2014/main" id="{003A9DF8-1974-4DF3-9B53-0B99040E3FF2}"/>
              </a:ext>
            </a:extLst>
          </p:cNvPr>
          <p:cNvSpPr>
            <a:spLocks noGrp="1"/>
          </p:cNvSpPr>
          <p:nvPr>
            <p:ph type="ftr" sz="quarter" idx="11"/>
          </p:nvPr>
        </p:nvSpPr>
        <p:spPr/>
        <p:txBody>
          <a:bodyPr/>
          <a:lstStyle/>
          <a:p>
            <a:r>
              <a:rPr lang="en-US"/>
              <a:t>NRCS | SHD | Cover Crop Management | v3.0</a:t>
            </a:r>
          </a:p>
        </p:txBody>
      </p:sp>
      <p:pic>
        <p:nvPicPr>
          <p:cNvPr id="4" name="Picture 3" descr="A bee flying over purple flowers&#10;&#10;Description automatically generated">
            <a:extLst>
              <a:ext uri="{FF2B5EF4-FFF2-40B4-BE49-F238E27FC236}">
                <a16:creationId xmlns:a16="http://schemas.microsoft.com/office/drawing/2014/main" id="{AEF173DD-FA3C-E2A3-4B6B-56663029AE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95176" y="465751"/>
            <a:ext cx="3040664" cy="1958318"/>
          </a:xfrm>
          <a:prstGeom prst="rect">
            <a:avLst/>
          </a:prstGeom>
        </p:spPr>
      </p:pic>
      <p:pic>
        <p:nvPicPr>
          <p:cNvPr id="11" name="Picture 10" descr="A field of purple flowers&#10;&#10;Description automatically generated">
            <a:extLst>
              <a:ext uri="{FF2B5EF4-FFF2-40B4-BE49-F238E27FC236}">
                <a16:creationId xmlns:a16="http://schemas.microsoft.com/office/drawing/2014/main" id="{6AAF6FC6-95B4-28D1-E581-72222E4258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96149" y="2847703"/>
            <a:ext cx="4554141" cy="6858000"/>
          </a:xfrm>
          <a:prstGeom prst="rect">
            <a:avLst/>
          </a:prstGeom>
        </p:spPr>
      </p:pic>
    </p:spTree>
    <p:extLst>
      <p:ext uri="{BB962C8B-B14F-4D97-AF65-F5344CB8AC3E}">
        <p14:creationId xmlns:p14="http://schemas.microsoft.com/office/powerpoint/2010/main" val="2572580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60323" y="-177109"/>
            <a:ext cx="5772150" cy="1325563"/>
          </a:xfrm>
        </p:spPr>
        <p:txBody>
          <a:bodyPr/>
          <a:lstStyle/>
          <a:p>
            <a:r>
              <a:rPr lang="en-US"/>
              <a:t>Warm Season Legumes</a:t>
            </a:r>
          </a:p>
        </p:txBody>
      </p:sp>
      <p:sp>
        <p:nvSpPr>
          <p:cNvPr id="6" name="Content Placeholder 5"/>
          <p:cNvSpPr>
            <a:spLocks noGrp="1"/>
          </p:cNvSpPr>
          <p:nvPr>
            <p:ph idx="1"/>
          </p:nvPr>
        </p:nvSpPr>
        <p:spPr>
          <a:xfrm>
            <a:off x="63344" y="1609896"/>
            <a:ext cx="8229600" cy="3623073"/>
          </a:xfrm>
        </p:spPr>
        <p:txBody>
          <a:bodyPr/>
          <a:lstStyle/>
          <a:p>
            <a:r>
              <a:rPr lang="en-US"/>
              <a:t>Cowpea</a:t>
            </a:r>
          </a:p>
          <a:p>
            <a:r>
              <a:rPr lang="en-US"/>
              <a:t>Soybean</a:t>
            </a:r>
          </a:p>
          <a:p>
            <a:r>
              <a:rPr lang="en-US" err="1"/>
              <a:t>Sunn</a:t>
            </a:r>
            <a:r>
              <a:rPr lang="en-US"/>
              <a:t> hemp</a:t>
            </a:r>
          </a:p>
          <a:p>
            <a:r>
              <a:rPr lang="en-US"/>
              <a:t>Chickpea</a:t>
            </a:r>
          </a:p>
          <a:p>
            <a:r>
              <a:rPr lang="en-US" err="1"/>
              <a:t>Mungbean</a:t>
            </a:r>
            <a:endParaRPr lang="en-US"/>
          </a:p>
          <a:p>
            <a:r>
              <a:rPr lang="en-US"/>
              <a:t>Chickling vetch</a:t>
            </a:r>
          </a:p>
          <a:p>
            <a:r>
              <a:rPr lang="en-US"/>
              <a:t>Guar</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5594" y="833603"/>
            <a:ext cx="3612811" cy="2525957"/>
          </a:xfrm>
          <a:prstGeom prst="rect">
            <a:avLst/>
          </a:prstGeom>
          <a:ln w="19050">
            <a:solidFill>
              <a:schemeClr val="tx1"/>
            </a:solidFill>
          </a:ln>
        </p:spPr>
      </p:pic>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16331" y="827303"/>
            <a:ext cx="3037908" cy="2527195"/>
          </a:xfrm>
          <a:prstGeom prst="rect">
            <a:avLst/>
          </a:prstGeom>
          <a:ln w="19050">
            <a:solidFill>
              <a:schemeClr val="tx1"/>
            </a:solidFill>
          </a:ln>
        </p:spPr>
      </p:pic>
      <p:sp>
        <p:nvSpPr>
          <p:cNvPr id="2" name="Footer Placeholder 1">
            <a:extLst>
              <a:ext uri="{FF2B5EF4-FFF2-40B4-BE49-F238E27FC236}">
                <a16:creationId xmlns:a16="http://schemas.microsoft.com/office/drawing/2014/main" id="{E2F46483-D418-4637-9A09-FD91A8850481}"/>
              </a:ext>
            </a:extLst>
          </p:cNvPr>
          <p:cNvSpPr>
            <a:spLocks noGrp="1"/>
          </p:cNvSpPr>
          <p:nvPr>
            <p:ph type="ftr" sz="quarter" idx="11"/>
          </p:nvPr>
        </p:nvSpPr>
        <p:spPr/>
        <p:txBody>
          <a:bodyPr/>
          <a:lstStyle/>
          <a:p>
            <a:r>
              <a:rPr lang="en-US"/>
              <a:t>NRCS | SHD | Cover Crop Management | v3.0</a:t>
            </a:r>
          </a:p>
        </p:txBody>
      </p:sp>
      <p:pic>
        <p:nvPicPr>
          <p:cNvPr id="4" name="Picture 3" descr="A picture containing outdoor, grass, plant, garden&#10;&#10;Description automatically generated">
            <a:extLst>
              <a:ext uri="{FF2B5EF4-FFF2-40B4-BE49-F238E27FC236}">
                <a16:creationId xmlns:a16="http://schemas.microsoft.com/office/drawing/2014/main" id="{0E17F6DD-20C2-4267-8D83-5215C8784B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8170" y="3354498"/>
            <a:ext cx="3038161" cy="3207400"/>
          </a:xfrm>
          <a:prstGeom prst="rect">
            <a:avLst/>
          </a:prstGeom>
          <a:ln w="25400">
            <a:solidFill>
              <a:schemeClr val="tx1"/>
            </a:solidFill>
          </a:ln>
        </p:spPr>
      </p:pic>
      <p:pic>
        <p:nvPicPr>
          <p:cNvPr id="7" name="Picture 6">
            <a:extLst>
              <a:ext uri="{FF2B5EF4-FFF2-40B4-BE49-F238E27FC236}">
                <a16:creationId xmlns:a16="http://schemas.microsoft.com/office/drawing/2014/main" id="{BAFB11BA-003C-4075-8302-5362BA6A30FC}"/>
              </a:ext>
            </a:extLst>
          </p:cNvPr>
          <p:cNvPicPr>
            <a:picLocks noChangeAspect="1"/>
          </p:cNvPicPr>
          <p:nvPr/>
        </p:nvPicPr>
        <p:blipFill rotWithShape="1">
          <a:blip r:embed="rId6"/>
          <a:srcRect l="11456" t="22007"/>
          <a:stretch/>
        </p:blipFill>
        <p:spPr>
          <a:xfrm>
            <a:off x="5849371" y="3365860"/>
            <a:ext cx="2972608" cy="3140466"/>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20594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7A5D95-522D-4DAA-9249-C792AFA76B11}"/>
              </a:ext>
            </a:extLst>
          </p:cNvPr>
          <p:cNvSpPr txBox="1"/>
          <p:nvPr/>
        </p:nvSpPr>
        <p:spPr>
          <a:xfrm>
            <a:off x="3658" y="1166237"/>
            <a:ext cx="5075758" cy="5632311"/>
          </a:xfrm>
          <a:prstGeom prst="rect">
            <a:avLst/>
          </a:prstGeom>
          <a:noFill/>
        </p:spPr>
        <p:txBody>
          <a:bodyPr wrap="square" rtlCol="0">
            <a:spAutoFit/>
          </a:bodyPr>
          <a:lstStyle/>
          <a:p>
            <a:pPr marL="285750" indent="-285750">
              <a:buFont typeface="Arial" panose="020B0604020202020204" pitchFamily="34" charset="0"/>
              <a:buChar char="•"/>
            </a:pPr>
            <a:r>
              <a:rPr lang="en-US" sz="3000"/>
              <a:t>Inoculants help guarantee the successful formation of nitrogen-fixing nodules in legumes</a:t>
            </a:r>
          </a:p>
          <a:p>
            <a:pPr marL="285750" indent="-285750">
              <a:buFont typeface="Arial" panose="020B0604020202020204" pitchFamily="34" charset="0"/>
              <a:buChar char="•"/>
            </a:pPr>
            <a:r>
              <a:rPr lang="en-US" sz="3000"/>
              <a:t>Inoculants are species specific</a:t>
            </a:r>
          </a:p>
          <a:p>
            <a:pPr marL="285750" indent="-285750">
              <a:buFont typeface="Arial" panose="020B0604020202020204" pitchFamily="34" charset="0"/>
              <a:buChar char="•"/>
            </a:pPr>
            <a:r>
              <a:rPr lang="en-US" sz="3000"/>
              <a:t>Inoculants are alive and have a maximum storage life</a:t>
            </a:r>
          </a:p>
          <a:p>
            <a:pPr marL="285750" indent="-285750">
              <a:buFont typeface="Arial" panose="020B0604020202020204" pitchFamily="34" charset="0"/>
              <a:buChar char="•"/>
            </a:pPr>
            <a:r>
              <a:rPr lang="en-US" sz="3000"/>
              <a:t>Keep inoculant refrigerated out of direct sunlight and </a:t>
            </a:r>
          </a:p>
          <a:p>
            <a:r>
              <a:rPr lang="en-US" sz="3000"/>
              <a:t>    Use prior to expiration date. </a:t>
            </a:r>
          </a:p>
          <a:p>
            <a:r>
              <a:rPr lang="en-US" sz="3000"/>
              <a:t>  </a:t>
            </a:r>
          </a:p>
        </p:txBody>
      </p:sp>
      <p:sp>
        <p:nvSpPr>
          <p:cNvPr id="3" name="Footer Placeholder 2">
            <a:extLst>
              <a:ext uri="{FF2B5EF4-FFF2-40B4-BE49-F238E27FC236}">
                <a16:creationId xmlns:a16="http://schemas.microsoft.com/office/drawing/2014/main" id="{707F9A75-9FBD-47F1-BA4F-FD46D619C0B5}"/>
              </a:ext>
            </a:extLst>
          </p:cNvPr>
          <p:cNvSpPr>
            <a:spLocks noGrp="1"/>
          </p:cNvSpPr>
          <p:nvPr>
            <p:ph type="ftr" sz="quarter" idx="11"/>
          </p:nvPr>
        </p:nvSpPr>
        <p:spPr/>
        <p:txBody>
          <a:bodyPr/>
          <a:lstStyle/>
          <a:p>
            <a:r>
              <a:rPr lang="en-US"/>
              <a:t>NRCS | SHD | Cover Crop Management | v3.0</a:t>
            </a:r>
          </a:p>
        </p:txBody>
      </p:sp>
      <p:sp>
        <p:nvSpPr>
          <p:cNvPr id="4" name="TextBox 3">
            <a:extLst>
              <a:ext uri="{FF2B5EF4-FFF2-40B4-BE49-F238E27FC236}">
                <a16:creationId xmlns:a16="http://schemas.microsoft.com/office/drawing/2014/main" id="{7CB434B0-E7A7-4F4D-88EF-E35741EB04A2}"/>
              </a:ext>
            </a:extLst>
          </p:cNvPr>
          <p:cNvSpPr txBox="1"/>
          <p:nvPr/>
        </p:nvSpPr>
        <p:spPr>
          <a:xfrm>
            <a:off x="1906859" y="59045"/>
            <a:ext cx="6936058" cy="707886"/>
          </a:xfrm>
          <a:prstGeom prst="rect">
            <a:avLst/>
          </a:prstGeom>
          <a:noFill/>
        </p:spPr>
        <p:txBody>
          <a:bodyPr wrap="square" rtlCol="0">
            <a:spAutoFit/>
          </a:bodyPr>
          <a:lstStyle/>
          <a:p>
            <a:r>
              <a:rPr lang="en-US" sz="4000">
                <a:solidFill>
                  <a:srgbClr val="005941"/>
                </a:solidFill>
                <a:latin typeface="+mj-lt"/>
              </a:rPr>
              <a:t>Need for Legume Inoculation</a:t>
            </a:r>
          </a:p>
        </p:txBody>
      </p:sp>
      <p:pic>
        <p:nvPicPr>
          <p:cNvPr id="7" name="Picture 6">
            <a:extLst>
              <a:ext uri="{FF2B5EF4-FFF2-40B4-BE49-F238E27FC236}">
                <a16:creationId xmlns:a16="http://schemas.microsoft.com/office/drawing/2014/main" id="{84353FA2-5A63-4C54-BC2A-861338A61123}"/>
              </a:ext>
            </a:extLst>
          </p:cNvPr>
          <p:cNvPicPr>
            <a:picLocks noChangeAspect="1"/>
          </p:cNvPicPr>
          <p:nvPr/>
        </p:nvPicPr>
        <p:blipFill>
          <a:blip r:embed="rId3"/>
          <a:stretch>
            <a:fillRect/>
          </a:stretch>
        </p:blipFill>
        <p:spPr>
          <a:xfrm>
            <a:off x="5079416" y="1166237"/>
            <a:ext cx="4060926" cy="48320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0089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image006">
            <a:extLst>
              <a:ext uri="{FF2B5EF4-FFF2-40B4-BE49-F238E27FC236}">
                <a16:creationId xmlns:a16="http://schemas.microsoft.com/office/drawing/2014/main" id="{196F77CB-FE67-43FE-83D8-2EF86FCDD90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26321" t="-10182"/>
          <a:stretch/>
        </p:blipFill>
        <p:spPr bwMode="auto">
          <a:xfrm>
            <a:off x="-982639" y="601796"/>
            <a:ext cx="9262281" cy="592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26FA458E-1B7C-4636-801D-8C76C5CF862B}"/>
              </a:ext>
            </a:extLst>
          </p:cNvPr>
          <p:cNvSpPr>
            <a:spLocks noGrp="1"/>
          </p:cNvSpPr>
          <p:nvPr>
            <p:ph type="ftr" sz="quarter" idx="11"/>
          </p:nvPr>
        </p:nvSpPr>
        <p:spPr/>
        <p:txBody>
          <a:bodyPr/>
          <a:lstStyle/>
          <a:p>
            <a:r>
              <a:rPr lang="en-US"/>
              <a:t>NRCS | SHD | Cover Crop Management | v3.0</a:t>
            </a:r>
          </a:p>
        </p:txBody>
      </p:sp>
      <p:sp>
        <p:nvSpPr>
          <p:cNvPr id="3" name="TextBox 2">
            <a:extLst>
              <a:ext uri="{FF2B5EF4-FFF2-40B4-BE49-F238E27FC236}">
                <a16:creationId xmlns:a16="http://schemas.microsoft.com/office/drawing/2014/main" id="{DA44A7F4-7B59-DA07-EC03-2F7598337078}"/>
              </a:ext>
            </a:extLst>
          </p:cNvPr>
          <p:cNvSpPr txBox="1"/>
          <p:nvPr/>
        </p:nvSpPr>
        <p:spPr>
          <a:xfrm>
            <a:off x="2622429" y="0"/>
            <a:ext cx="3797421" cy="923330"/>
          </a:xfrm>
          <a:prstGeom prst="rect">
            <a:avLst/>
          </a:prstGeom>
          <a:noFill/>
        </p:spPr>
        <p:txBody>
          <a:bodyPr wrap="square" lIns="91440" tIns="45720" rIns="91440" bIns="45720" rtlCol="0" anchor="t">
            <a:spAutoFit/>
          </a:bodyPr>
          <a:lstStyle/>
          <a:p>
            <a:r>
              <a:rPr lang="en-US" sz="5400" dirty="0">
                <a:solidFill>
                  <a:srgbClr val="005941"/>
                </a:solidFill>
                <a:latin typeface="+mj-lt"/>
              </a:rPr>
              <a:t>Bin Run Seed</a:t>
            </a:r>
            <a:endParaRPr lang="en-US" sz="5400" dirty="0">
              <a:solidFill>
                <a:srgbClr val="005941"/>
              </a:solidFill>
              <a:latin typeface="+mj-lt"/>
              <a:cs typeface="Calibri Light"/>
            </a:endParaRPr>
          </a:p>
        </p:txBody>
      </p:sp>
    </p:spTree>
    <p:extLst>
      <p:ext uri="{BB962C8B-B14F-4D97-AF65-F5344CB8AC3E}">
        <p14:creationId xmlns:p14="http://schemas.microsoft.com/office/powerpoint/2010/main" val="3450792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05DA3-437C-43C7-91B3-2CC0F467F59E}"/>
              </a:ext>
            </a:extLst>
          </p:cNvPr>
          <p:cNvSpPr>
            <a:spLocks noGrp="1"/>
          </p:cNvSpPr>
          <p:nvPr>
            <p:ph type="title"/>
          </p:nvPr>
        </p:nvSpPr>
        <p:spPr>
          <a:xfrm>
            <a:off x="3200400" y="46137"/>
            <a:ext cx="4191000" cy="1325563"/>
          </a:xfrm>
        </p:spPr>
        <p:txBody>
          <a:bodyPr/>
          <a:lstStyle/>
          <a:p>
            <a:r>
              <a:rPr lang="en-US" dirty="0"/>
              <a:t>Certified or VNS</a:t>
            </a:r>
            <a:br>
              <a:rPr lang="en-US" dirty="0"/>
            </a:br>
            <a:r>
              <a:rPr lang="en-US" dirty="0"/>
              <a:t>What is PLS?</a:t>
            </a:r>
          </a:p>
        </p:txBody>
      </p:sp>
      <p:pic>
        <p:nvPicPr>
          <p:cNvPr id="5" name="Content Placeholder 4" descr="A close up of a receipt&#10;&#10;Description generated with high confidence">
            <a:extLst>
              <a:ext uri="{FF2B5EF4-FFF2-40B4-BE49-F238E27FC236}">
                <a16:creationId xmlns:a16="http://schemas.microsoft.com/office/drawing/2014/main" id="{DC5171DF-FA1C-454B-87A0-39F8E7844346}"/>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95682" y="1371700"/>
            <a:ext cx="8042837" cy="5009733"/>
          </a:xfrm>
        </p:spPr>
      </p:pic>
      <p:sp>
        <p:nvSpPr>
          <p:cNvPr id="3" name="Footer Placeholder 2">
            <a:extLst>
              <a:ext uri="{FF2B5EF4-FFF2-40B4-BE49-F238E27FC236}">
                <a16:creationId xmlns:a16="http://schemas.microsoft.com/office/drawing/2014/main" id="{6DC51A6B-E9AC-444C-B6DB-5D4DCB38CD53}"/>
              </a:ext>
            </a:extLst>
          </p:cNvPr>
          <p:cNvSpPr>
            <a:spLocks noGrp="1"/>
          </p:cNvSpPr>
          <p:nvPr>
            <p:ph type="ftr" sz="quarter" idx="11"/>
          </p:nvPr>
        </p:nvSpPr>
        <p:spPr/>
        <p:txBody>
          <a:bodyPr/>
          <a:lstStyle/>
          <a:p>
            <a:r>
              <a:rPr lang="en-US"/>
              <a:t>NRCS | SHD | Cover Crop Management | v2.0</a:t>
            </a:r>
          </a:p>
        </p:txBody>
      </p:sp>
      <p:sp>
        <p:nvSpPr>
          <p:cNvPr id="4" name="TextBox 3">
            <a:extLst>
              <a:ext uri="{FF2B5EF4-FFF2-40B4-BE49-F238E27FC236}">
                <a16:creationId xmlns:a16="http://schemas.microsoft.com/office/drawing/2014/main" id="{812531B6-FC14-40C0-BF7E-AA61178BE641}"/>
              </a:ext>
            </a:extLst>
          </p:cNvPr>
          <p:cNvSpPr txBox="1"/>
          <p:nvPr/>
        </p:nvSpPr>
        <p:spPr>
          <a:xfrm>
            <a:off x="632941" y="1795408"/>
            <a:ext cx="1978106" cy="646331"/>
          </a:xfrm>
          <a:prstGeom prst="rect">
            <a:avLst/>
          </a:prstGeom>
          <a:noFill/>
        </p:spPr>
        <p:txBody>
          <a:bodyPr wrap="none" lIns="91440" tIns="45720" rIns="91440" bIns="45720" rtlCol="0" anchor="t">
            <a:spAutoFit/>
          </a:bodyPr>
          <a:lstStyle/>
          <a:p>
            <a:r>
              <a:rPr lang="en-US" dirty="0"/>
              <a:t>PLS = purity x germ</a:t>
            </a:r>
            <a:endParaRPr lang="en-US">
              <a:cs typeface="Calibri"/>
            </a:endParaRPr>
          </a:p>
          <a:p>
            <a:r>
              <a:rPr lang="en-US" dirty="0"/>
              <a:t>65.5 x 90 = 58.95%</a:t>
            </a:r>
            <a:endParaRPr lang="en-US" dirty="0">
              <a:cs typeface="Calibri"/>
            </a:endParaRPr>
          </a:p>
        </p:txBody>
      </p:sp>
      <p:sp>
        <p:nvSpPr>
          <p:cNvPr id="6" name="TextBox 5">
            <a:extLst>
              <a:ext uri="{FF2B5EF4-FFF2-40B4-BE49-F238E27FC236}">
                <a16:creationId xmlns:a16="http://schemas.microsoft.com/office/drawing/2014/main" id="{4E62596D-E171-4D34-AF7B-C1F4814661F4}"/>
              </a:ext>
            </a:extLst>
          </p:cNvPr>
          <p:cNvSpPr txBox="1"/>
          <p:nvPr/>
        </p:nvSpPr>
        <p:spPr>
          <a:xfrm>
            <a:off x="6013380" y="1959152"/>
            <a:ext cx="2965555" cy="646331"/>
          </a:xfrm>
          <a:prstGeom prst="rect">
            <a:avLst/>
          </a:prstGeom>
          <a:noFill/>
        </p:spPr>
        <p:txBody>
          <a:bodyPr wrap="none" lIns="91440" tIns="45720" rIns="91440" bIns="45720" rtlCol="0" anchor="t">
            <a:spAutoFit/>
          </a:bodyPr>
          <a:lstStyle/>
          <a:p>
            <a:r>
              <a:rPr lang="en-US" dirty="0"/>
              <a:t>10#/ac seeding rate requires?</a:t>
            </a:r>
            <a:endParaRPr lang="en-US">
              <a:cs typeface="Calibri"/>
            </a:endParaRPr>
          </a:p>
          <a:p>
            <a:r>
              <a:rPr lang="en-US" dirty="0"/>
              <a:t>10#/ac / 58.95% = 16.9 #</a:t>
            </a:r>
            <a:endParaRPr lang="en-US">
              <a:cs typeface="Calibri"/>
            </a:endParaRPr>
          </a:p>
        </p:txBody>
      </p:sp>
      <p:sp>
        <p:nvSpPr>
          <p:cNvPr id="7" name="TextBox 6">
            <a:extLst>
              <a:ext uri="{FF2B5EF4-FFF2-40B4-BE49-F238E27FC236}">
                <a16:creationId xmlns:a16="http://schemas.microsoft.com/office/drawing/2014/main" id="{38BEC85B-AF76-4F73-96DD-83F83057F61B}"/>
              </a:ext>
            </a:extLst>
          </p:cNvPr>
          <p:cNvSpPr txBox="1"/>
          <p:nvPr/>
        </p:nvSpPr>
        <p:spPr>
          <a:xfrm>
            <a:off x="621560" y="2503523"/>
            <a:ext cx="2228495" cy="646331"/>
          </a:xfrm>
          <a:prstGeom prst="rect">
            <a:avLst/>
          </a:prstGeom>
          <a:noFill/>
        </p:spPr>
        <p:txBody>
          <a:bodyPr wrap="none" lIns="91440" tIns="45720" rIns="91440" bIns="45720" rtlCol="0" anchor="t">
            <a:spAutoFit/>
          </a:bodyPr>
          <a:lstStyle/>
          <a:p>
            <a:r>
              <a:rPr lang="en-US" dirty="0"/>
              <a:t>PLS per bag</a:t>
            </a:r>
            <a:endParaRPr lang="en-US">
              <a:cs typeface="Calibri"/>
            </a:endParaRPr>
          </a:p>
          <a:p>
            <a:r>
              <a:rPr lang="en-US" dirty="0"/>
              <a:t>50# x 58.95% = 29.5 #</a:t>
            </a:r>
            <a:endParaRPr lang="en-US" dirty="0">
              <a:cs typeface="Calibri"/>
            </a:endParaRPr>
          </a:p>
        </p:txBody>
      </p:sp>
    </p:spTree>
    <p:extLst>
      <p:ext uri="{BB962C8B-B14F-4D97-AF65-F5344CB8AC3E}">
        <p14:creationId xmlns:p14="http://schemas.microsoft.com/office/powerpoint/2010/main" val="138349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D579B-0C0C-1062-5CEE-2D59DE1F1082}"/>
              </a:ext>
            </a:extLst>
          </p:cNvPr>
          <p:cNvSpPr>
            <a:spLocks noGrp="1"/>
          </p:cNvSpPr>
          <p:nvPr>
            <p:ph type="title"/>
          </p:nvPr>
        </p:nvSpPr>
        <p:spPr/>
        <p:txBody>
          <a:bodyPr/>
          <a:lstStyle/>
          <a:p>
            <a:r>
              <a:rPr lang="en-US" dirty="0">
                <a:cs typeface="Calibri Light"/>
              </a:rPr>
              <a:t>Completing 340 IR Sheet</a:t>
            </a:r>
          </a:p>
        </p:txBody>
      </p:sp>
      <p:sp>
        <p:nvSpPr>
          <p:cNvPr id="5" name="Footer Placeholder 4">
            <a:extLst>
              <a:ext uri="{FF2B5EF4-FFF2-40B4-BE49-F238E27FC236}">
                <a16:creationId xmlns:a16="http://schemas.microsoft.com/office/drawing/2014/main" id="{0F5F8C5A-D08B-A9D7-88DE-8555919494DB}"/>
              </a:ext>
            </a:extLst>
          </p:cNvPr>
          <p:cNvSpPr>
            <a:spLocks noGrp="1"/>
          </p:cNvSpPr>
          <p:nvPr>
            <p:ph type="ftr" sz="quarter" idx="11"/>
          </p:nvPr>
        </p:nvSpPr>
        <p:spPr/>
        <p:txBody>
          <a:bodyPr/>
          <a:lstStyle/>
          <a:p>
            <a:r>
              <a:rPr lang="en-US" dirty="0"/>
              <a:t>NRCS | SHD | Cover Crop Management | v3.0</a:t>
            </a:r>
          </a:p>
        </p:txBody>
      </p:sp>
      <p:pic>
        <p:nvPicPr>
          <p:cNvPr id="12" name="Content Placeholder 11">
            <a:extLst>
              <a:ext uri="{FF2B5EF4-FFF2-40B4-BE49-F238E27FC236}">
                <a16:creationId xmlns:a16="http://schemas.microsoft.com/office/drawing/2014/main" id="{007820D7-3490-BCA2-CF17-8C02D5F10386}"/>
              </a:ext>
            </a:extLst>
          </p:cNvPr>
          <p:cNvPicPr>
            <a:picLocks noGrp="1" noChangeAspect="1"/>
          </p:cNvPicPr>
          <p:nvPr>
            <p:ph idx="1"/>
          </p:nvPr>
        </p:nvPicPr>
        <p:blipFill>
          <a:blip r:embed="rId3"/>
          <a:stretch>
            <a:fillRect/>
          </a:stretch>
        </p:blipFill>
        <p:spPr>
          <a:xfrm>
            <a:off x="1917027" y="2164825"/>
            <a:ext cx="5677500" cy="2329271"/>
          </a:xfrm>
        </p:spPr>
      </p:pic>
      <p:pic>
        <p:nvPicPr>
          <p:cNvPr id="13" name="Picture 12">
            <a:extLst>
              <a:ext uri="{FF2B5EF4-FFF2-40B4-BE49-F238E27FC236}">
                <a16:creationId xmlns:a16="http://schemas.microsoft.com/office/drawing/2014/main" id="{012D646B-A44B-CD5B-5F17-272932911196}"/>
              </a:ext>
            </a:extLst>
          </p:cNvPr>
          <p:cNvPicPr>
            <a:picLocks noChangeAspect="1"/>
          </p:cNvPicPr>
          <p:nvPr/>
        </p:nvPicPr>
        <p:blipFill>
          <a:blip r:embed="rId4"/>
          <a:stretch>
            <a:fillRect/>
          </a:stretch>
        </p:blipFill>
        <p:spPr>
          <a:xfrm>
            <a:off x="1982606" y="700963"/>
            <a:ext cx="5540189" cy="5884209"/>
          </a:xfrm>
          <a:prstGeom prst="rect">
            <a:avLst/>
          </a:prstGeom>
        </p:spPr>
      </p:pic>
      <p:pic>
        <p:nvPicPr>
          <p:cNvPr id="14" name="Picture 13">
            <a:extLst>
              <a:ext uri="{FF2B5EF4-FFF2-40B4-BE49-F238E27FC236}">
                <a16:creationId xmlns:a16="http://schemas.microsoft.com/office/drawing/2014/main" id="{C6F3A9F7-0A18-7675-01DE-EC595565A5FE}"/>
              </a:ext>
            </a:extLst>
          </p:cNvPr>
          <p:cNvPicPr>
            <a:picLocks noChangeAspect="1"/>
          </p:cNvPicPr>
          <p:nvPr/>
        </p:nvPicPr>
        <p:blipFill>
          <a:blip r:embed="rId5"/>
          <a:stretch>
            <a:fillRect/>
          </a:stretch>
        </p:blipFill>
        <p:spPr>
          <a:xfrm>
            <a:off x="800180" y="697674"/>
            <a:ext cx="8063955" cy="5792053"/>
          </a:xfrm>
          <a:prstGeom prst="rect">
            <a:avLst/>
          </a:prstGeom>
        </p:spPr>
      </p:pic>
    </p:spTree>
    <p:extLst>
      <p:ext uri="{BB962C8B-B14F-4D97-AF65-F5344CB8AC3E}">
        <p14:creationId xmlns:p14="http://schemas.microsoft.com/office/powerpoint/2010/main" val="80839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D6D27-43DB-45DA-820A-C901195090F5}"/>
              </a:ext>
            </a:extLst>
          </p:cNvPr>
          <p:cNvSpPr>
            <a:spLocks noGrp="1"/>
          </p:cNvSpPr>
          <p:nvPr>
            <p:ph type="title"/>
          </p:nvPr>
        </p:nvSpPr>
        <p:spPr>
          <a:xfrm>
            <a:off x="1890971" y="150877"/>
            <a:ext cx="6719801" cy="842791"/>
          </a:xfrm>
        </p:spPr>
        <p:txBody>
          <a:bodyPr>
            <a:normAutofit/>
          </a:bodyPr>
          <a:lstStyle/>
          <a:p>
            <a:r>
              <a:rPr lang="en-US" sz="3600"/>
              <a:t>Knowledge Check</a:t>
            </a:r>
          </a:p>
        </p:txBody>
      </p:sp>
      <p:sp>
        <p:nvSpPr>
          <p:cNvPr id="3" name="Content Placeholder 2">
            <a:extLst>
              <a:ext uri="{FF2B5EF4-FFF2-40B4-BE49-F238E27FC236}">
                <a16:creationId xmlns:a16="http://schemas.microsoft.com/office/drawing/2014/main" id="{7E203D7C-D2BB-4358-8398-0086510358DC}"/>
              </a:ext>
            </a:extLst>
          </p:cNvPr>
          <p:cNvSpPr>
            <a:spLocks noGrp="1"/>
          </p:cNvSpPr>
          <p:nvPr>
            <p:ph idx="1"/>
          </p:nvPr>
        </p:nvSpPr>
        <p:spPr>
          <a:xfrm>
            <a:off x="2784764" y="1343891"/>
            <a:ext cx="5938404" cy="1734887"/>
          </a:xfrm>
        </p:spPr>
        <p:txBody>
          <a:bodyPr anchor="ctr">
            <a:normAutofit/>
          </a:bodyPr>
          <a:lstStyle/>
          <a:p>
            <a:pPr marL="0" indent="0">
              <a:buNone/>
            </a:pPr>
            <a:r>
              <a:rPr lang="en-US"/>
              <a:t>What are the four functional groups of cover crops?</a:t>
            </a:r>
          </a:p>
        </p:txBody>
      </p:sp>
      <p:sp>
        <p:nvSpPr>
          <p:cNvPr id="11" name="Content Placeholder 2">
            <a:extLst>
              <a:ext uri="{FF2B5EF4-FFF2-40B4-BE49-F238E27FC236}">
                <a16:creationId xmlns:a16="http://schemas.microsoft.com/office/drawing/2014/main" id="{B33945E5-3170-4C5D-9ABC-2C723D0DDDDD}"/>
              </a:ext>
            </a:extLst>
          </p:cNvPr>
          <p:cNvSpPr txBox="1">
            <a:spLocks/>
          </p:cNvSpPr>
          <p:nvPr/>
        </p:nvSpPr>
        <p:spPr>
          <a:xfrm>
            <a:off x="3374265" y="2472744"/>
            <a:ext cx="4481848" cy="355456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529D"/>
                </a:solidFill>
                <a:effectLst/>
                <a:uLnTx/>
                <a:uFillTx/>
                <a:latin typeface="Calibri Light" panose="020F0302020204030204"/>
                <a:ea typeface="+mn-ea"/>
                <a:cs typeface="+mn-cs"/>
              </a:rPr>
              <a:t>Answer:</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rgbClr val="00529D"/>
                </a:solidFill>
                <a:latin typeface="Calibri Light" panose="020F0302020204030204"/>
              </a:rPr>
              <a:t>Warm Season Grasses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529D"/>
                </a:solidFill>
                <a:effectLst/>
                <a:uLnTx/>
                <a:uFillTx/>
                <a:latin typeface="Calibri Light" panose="020F0302020204030204"/>
                <a:ea typeface="+mn-ea"/>
                <a:cs typeface="+mn-cs"/>
              </a:rPr>
              <a:t>Cool Season</a:t>
            </a:r>
            <a:r>
              <a:rPr kumimoji="0" lang="en-US" sz="2800" b="0" i="0" u="none" strike="noStrike" kern="1200" cap="none" spc="0" normalizeH="0" noProof="0" dirty="0">
                <a:ln>
                  <a:noFill/>
                </a:ln>
                <a:solidFill>
                  <a:srgbClr val="00529D"/>
                </a:solidFill>
                <a:effectLst/>
                <a:uLnTx/>
                <a:uFillTx/>
                <a:latin typeface="Calibri Light" panose="020F0302020204030204"/>
                <a:ea typeface="+mn-ea"/>
                <a:cs typeface="+mn-cs"/>
              </a:rPr>
              <a:t> Grasses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aseline="0" dirty="0">
                <a:solidFill>
                  <a:srgbClr val="00529D"/>
                </a:solidFill>
                <a:latin typeface="Calibri Light" panose="020F0302020204030204"/>
              </a:rPr>
              <a:t>Warm Season Broadleaf</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noProof="0" dirty="0">
                <a:ln>
                  <a:noFill/>
                </a:ln>
                <a:solidFill>
                  <a:srgbClr val="00529D"/>
                </a:solidFill>
                <a:effectLst/>
                <a:uLnTx/>
                <a:uFillTx/>
                <a:latin typeface="Calibri Light" panose="020F0302020204030204"/>
                <a:ea typeface="+mn-ea"/>
                <a:cs typeface="+mn-cs"/>
              </a:rPr>
              <a:t>Cool Season Broadleaf</a:t>
            </a:r>
            <a:endParaRPr kumimoji="0" lang="en-US" sz="2800" b="0" i="0" u="none" strike="noStrike" kern="1200" cap="none" spc="0" normalizeH="0" baseline="0" noProof="0" dirty="0">
              <a:ln>
                <a:noFill/>
              </a:ln>
              <a:solidFill>
                <a:srgbClr val="00529D"/>
              </a:solidFill>
              <a:effectLst/>
              <a:uLnTx/>
              <a:uFillTx/>
              <a:latin typeface="Calibri Light" panose="020F0302020204030204"/>
              <a:ea typeface="+mn-ea"/>
              <a:cs typeface="+mn-cs"/>
            </a:endParaRPr>
          </a:p>
        </p:txBody>
      </p:sp>
      <p:pic>
        <p:nvPicPr>
          <p:cNvPr id="7" name="Picture 6" descr="P5220171">
            <a:extLst>
              <a:ext uri="{FF2B5EF4-FFF2-40B4-BE49-F238E27FC236}">
                <a16:creationId xmlns:a16="http://schemas.microsoft.com/office/drawing/2014/main" id="{0BC2C4FA-4700-4D5F-A46A-10718E3C800B}"/>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t="-2"/>
          <a:stretch/>
        </p:blipFill>
        <p:spPr bwMode="auto">
          <a:xfrm>
            <a:off x="268531" y="876207"/>
            <a:ext cx="2228146" cy="5505832"/>
          </a:xfrm>
          <a:prstGeom prst="rect">
            <a:avLst/>
          </a:prstGeom>
          <a:noFill/>
          <a:ln w="76200">
            <a:noFill/>
            <a:miter lim="800000"/>
            <a:headEnd/>
            <a:tailEnd/>
          </a:ln>
        </p:spPr>
      </p:pic>
      <p:sp>
        <p:nvSpPr>
          <p:cNvPr id="8" name="Footer Placeholder 3">
            <a:extLst>
              <a:ext uri="{FF2B5EF4-FFF2-40B4-BE49-F238E27FC236}">
                <a16:creationId xmlns:a16="http://schemas.microsoft.com/office/drawing/2014/main" id="{5D5E5D89-12EF-4167-87B0-D31E75B78231}"/>
              </a:ext>
            </a:extLst>
          </p:cNvPr>
          <p:cNvSpPr>
            <a:spLocks noGrp="1"/>
          </p:cNvSpPr>
          <p:nvPr>
            <p:ph type="ftr" sz="quarter" idx="11"/>
          </p:nvPr>
        </p:nvSpPr>
        <p:spPr>
          <a:xfrm>
            <a:off x="-1" y="6492875"/>
            <a:ext cx="2964873"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NRCS | SHD | Cover Crop Management | v3.0</a:t>
            </a:r>
          </a:p>
        </p:txBody>
      </p:sp>
    </p:spTree>
    <p:extLst>
      <p:ext uri="{BB962C8B-B14F-4D97-AF65-F5344CB8AC3E}">
        <p14:creationId xmlns:p14="http://schemas.microsoft.com/office/powerpoint/2010/main" val="268231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9FF8D-CA96-8495-19B0-47A581EB875A}"/>
              </a:ext>
            </a:extLst>
          </p:cNvPr>
          <p:cNvSpPr>
            <a:spLocks noGrp="1"/>
          </p:cNvSpPr>
          <p:nvPr>
            <p:ph type="title"/>
          </p:nvPr>
        </p:nvSpPr>
        <p:spPr>
          <a:xfrm>
            <a:off x="1536469" y="221224"/>
            <a:ext cx="6719801" cy="842791"/>
          </a:xfrm>
        </p:spPr>
        <p:txBody>
          <a:bodyPr/>
          <a:lstStyle/>
          <a:p>
            <a:r>
              <a:rPr lang="en-US" dirty="0"/>
              <a:t>PMC Variety Trials</a:t>
            </a:r>
          </a:p>
        </p:txBody>
      </p:sp>
      <p:sp>
        <p:nvSpPr>
          <p:cNvPr id="3" name="Content Placeholder 2">
            <a:extLst>
              <a:ext uri="{FF2B5EF4-FFF2-40B4-BE49-F238E27FC236}">
                <a16:creationId xmlns:a16="http://schemas.microsoft.com/office/drawing/2014/main" id="{A3AB1612-D8A1-6684-03C4-15CAC6D4072A}"/>
              </a:ext>
            </a:extLst>
          </p:cNvPr>
          <p:cNvSpPr>
            <a:spLocks noGrp="1"/>
          </p:cNvSpPr>
          <p:nvPr>
            <p:ph sz="half" idx="1"/>
          </p:nvPr>
        </p:nvSpPr>
        <p:spPr>
          <a:xfrm>
            <a:off x="628650" y="1221971"/>
            <a:ext cx="8270934" cy="5070010"/>
          </a:xfrm>
        </p:spPr>
        <p:txBody>
          <a:bodyPr vert="horz" lIns="91440" tIns="45720" rIns="91440" bIns="45720" rtlCol="0" anchor="t">
            <a:normAutofit/>
          </a:bodyPr>
          <a:lstStyle/>
          <a:p>
            <a:endParaRPr lang="en-US" dirty="0">
              <a:solidFill>
                <a:srgbClr val="19567B"/>
              </a:solidFill>
              <a:highlight>
                <a:srgbClr val="FFFFFF"/>
              </a:highlight>
              <a:latin typeface="Public Sans Web"/>
              <a:cs typeface="Calibri Light"/>
            </a:endParaRPr>
          </a:p>
          <a:p>
            <a:endParaRPr lang="en-US" dirty="0">
              <a:solidFill>
                <a:srgbClr val="19567B"/>
              </a:solidFill>
              <a:highlight>
                <a:srgbClr val="FFFFFF"/>
              </a:highlight>
              <a:latin typeface="Public Sans Web"/>
              <a:cs typeface="Calibri Light"/>
            </a:endParaRPr>
          </a:p>
          <a:p>
            <a:pPr algn="l"/>
            <a:r>
              <a:rPr lang="en-US" b="0" i="0" dirty="0">
                <a:solidFill>
                  <a:srgbClr val="19567B"/>
                </a:solidFill>
                <a:effectLst/>
                <a:highlight>
                  <a:srgbClr val="FFFFFF"/>
                </a:highlight>
                <a:latin typeface="Public Sans Web"/>
                <a:cs typeface="Calibri Light"/>
                <a:hlinkClick r:id="rId3">
                  <a:extLst>
                    <a:ext uri="{A12FA001-AC4F-418D-AE19-62706E023703}">
                      <ahyp:hlinkClr xmlns:ahyp="http://schemas.microsoft.com/office/drawing/2018/hyperlinkcolor" val="tx"/>
                    </a:ext>
                  </a:extLst>
                </a:hlinkClick>
              </a:rPr>
              <a:t>National Cool Season Cover Crop Adaptation Trials</a:t>
            </a:r>
            <a:endParaRPr lang="en-US" b="0" i="0">
              <a:solidFill>
                <a:srgbClr val="000000"/>
              </a:solidFill>
              <a:effectLst/>
              <a:highlight>
                <a:srgbClr val="FFFFFF"/>
              </a:highlight>
              <a:latin typeface="Public Sans Web"/>
              <a:cs typeface="Calibri Light"/>
            </a:endParaRPr>
          </a:p>
          <a:p>
            <a:pPr lvl="1">
              <a:buFont typeface="Arial" panose="020B0604020202020204" pitchFamily="34" charset="0"/>
              <a:buChar char="•"/>
            </a:pPr>
            <a:r>
              <a:rPr lang="en-US" b="0" i="0" dirty="0">
                <a:solidFill>
                  <a:srgbClr val="19567B"/>
                </a:solidFill>
                <a:effectLst/>
                <a:highlight>
                  <a:srgbClr val="FFFFFF"/>
                </a:highlight>
                <a:latin typeface="Public Sans Web"/>
                <a:hlinkClick r:id="rId4"/>
              </a:rPr>
              <a:t>Regional Technical Notes</a:t>
            </a:r>
            <a:endParaRPr lang="en-US" b="0" i="0" dirty="0">
              <a:solidFill>
                <a:srgbClr val="000000"/>
              </a:solidFill>
              <a:effectLst/>
              <a:highlight>
                <a:srgbClr val="FFFFFF"/>
              </a:highlight>
              <a:latin typeface="Public Sans Web"/>
            </a:endParaRPr>
          </a:p>
          <a:p>
            <a:pPr lvl="1">
              <a:buFont typeface="Arial" panose="020B0604020202020204" pitchFamily="34" charset="0"/>
              <a:buChar char="•"/>
            </a:pPr>
            <a:r>
              <a:rPr lang="en-US" b="0" i="0" dirty="0">
                <a:solidFill>
                  <a:srgbClr val="19567B"/>
                </a:solidFill>
                <a:effectLst/>
                <a:highlight>
                  <a:srgbClr val="FFFFFF"/>
                </a:highlight>
                <a:latin typeface="Public Sans Web"/>
                <a:hlinkClick r:id="rId5"/>
              </a:rPr>
              <a:t>PMC Study Reports</a:t>
            </a:r>
            <a:endParaRPr lang="en-US" b="0" i="0" dirty="0">
              <a:solidFill>
                <a:srgbClr val="000000"/>
              </a:solidFill>
              <a:effectLst/>
              <a:highlight>
                <a:srgbClr val="FFFFFF"/>
              </a:highlight>
              <a:latin typeface="Public Sans Web"/>
            </a:endParaRPr>
          </a:p>
          <a:p>
            <a:pPr algn="l"/>
            <a:r>
              <a:rPr lang="en-US" b="0" i="0" dirty="0">
                <a:solidFill>
                  <a:srgbClr val="19567B"/>
                </a:solidFill>
                <a:effectLst/>
                <a:highlight>
                  <a:srgbClr val="FFFFFF"/>
                </a:highlight>
                <a:latin typeface="Public Sans Web"/>
                <a:hlinkClick r:id="rId6"/>
              </a:rPr>
              <a:t>Spring planted cool season cover crops in the Northern Great Plains</a:t>
            </a:r>
            <a:endParaRPr lang="en-US" b="0" i="0" dirty="0">
              <a:solidFill>
                <a:srgbClr val="000000"/>
              </a:solidFill>
              <a:effectLst/>
              <a:highlight>
                <a:srgbClr val="FFFFFF"/>
              </a:highlight>
              <a:latin typeface="Public Sans Web"/>
            </a:endParaRPr>
          </a:p>
          <a:p>
            <a:pPr algn="l"/>
            <a:r>
              <a:rPr lang="en-US" b="0" i="0" dirty="0">
                <a:solidFill>
                  <a:srgbClr val="134B6C"/>
                </a:solidFill>
                <a:effectLst/>
                <a:highlight>
                  <a:srgbClr val="FFFFFF"/>
                </a:highlight>
                <a:latin typeface="Public Sans Web"/>
                <a:hlinkClick r:id="rId7"/>
              </a:rPr>
              <a:t>Other Cool Season Cover Crop Trials</a:t>
            </a:r>
            <a:endParaRPr lang="en-US" b="0" i="0" dirty="0">
              <a:solidFill>
                <a:srgbClr val="000000"/>
              </a:solidFill>
              <a:effectLst/>
              <a:highlight>
                <a:srgbClr val="FFFFFF"/>
              </a:highlight>
              <a:latin typeface="Public Sans Web"/>
            </a:endParaRPr>
          </a:p>
          <a:p>
            <a:pPr algn="l"/>
            <a:r>
              <a:rPr lang="en-US" b="0" i="0" dirty="0">
                <a:solidFill>
                  <a:srgbClr val="19567B"/>
                </a:solidFill>
                <a:effectLst/>
                <a:highlight>
                  <a:srgbClr val="FFFFFF"/>
                </a:highlight>
                <a:latin typeface="Public Sans Web"/>
                <a:hlinkClick r:id="rId8"/>
              </a:rPr>
              <a:t>Warm Season Cover Crop Adaptation Trials</a:t>
            </a:r>
            <a:endParaRPr lang="en-US" b="0" i="0" dirty="0">
              <a:solidFill>
                <a:srgbClr val="19567B"/>
              </a:solidFill>
              <a:effectLst/>
              <a:highlight>
                <a:srgbClr val="FFFFFF"/>
              </a:highlight>
              <a:latin typeface="Public Sans Web"/>
            </a:endParaRPr>
          </a:p>
          <a:p>
            <a:pPr algn="l"/>
            <a:endParaRPr lang="en-US" dirty="0">
              <a:solidFill>
                <a:srgbClr val="19567B"/>
              </a:solidFill>
              <a:highlight>
                <a:srgbClr val="FFFFFF"/>
              </a:highlight>
              <a:latin typeface="Public Sans Web"/>
            </a:endParaRPr>
          </a:p>
          <a:p>
            <a:pPr algn="l"/>
            <a:endParaRPr lang="en-US" b="0" i="0" dirty="0">
              <a:solidFill>
                <a:srgbClr val="000000"/>
              </a:solidFill>
              <a:effectLst/>
              <a:highlight>
                <a:srgbClr val="FFFFFF"/>
              </a:highlight>
              <a:latin typeface="Public Sans Web"/>
            </a:endParaRPr>
          </a:p>
          <a:p>
            <a:endParaRPr lang="en-US" dirty="0"/>
          </a:p>
        </p:txBody>
      </p:sp>
      <p:sp>
        <p:nvSpPr>
          <p:cNvPr id="5" name="Footer Placeholder 4">
            <a:extLst>
              <a:ext uri="{FF2B5EF4-FFF2-40B4-BE49-F238E27FC236}">
                <a16:creationId xmlns:a16="http://schemas.microsoft.com/office/drawing/2014/main" id="{C0F1C725-02A1-C969-3B57-EB7F1325D321}"/>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2631672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7A7A562-EDC6-4FA0-932D-61980B7E9263}"/>
              </a:ext>
            </a:extLst>
          </p:cNvPr>
          <p:cNvPicPr>
            <a:picLocks noGrp="1"/>
          </p:cNvPicPr>
          <p:nvPr>
            <p:ph idx="1"/>
          </p:nvPr>
        </p:nvPicPr>
        <p:blipFill>
          <a:blip r:embed="rId3" cstate="print">
            <a:extLst>
              <a:ext uri="{28A0092B-C50C-407E-A947-70E740481C1C}">
                <a14:useLocalDpi xmlns:a14="http://schemas.microsoft.com/office/drawing/2010/main"/>
              </a:ext>
            </a:extLst>
          </a:blip>
          <a:srcRect/>
          <a:stretch>
            <a:fillRect/>
          </a:stretch>
        </p:blipFill>
        <p:spPr bwMode="auto">
          <a:xfrm>
            <a:off x="846099" y="885805"/>
            <a:ext cx="7810500" cy="5486400"/>
          </a:xfrm>
          <a:prstGeom prst="rect">
            <a:avLst/>
          </a:prstGeom>
          <a:noFill/>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2183F71D-7765-4BDE-8B0E-6B854DAE3C79}"/>
              </a:ext>
            </a:extLst>
          </p:cNvPr>
          <p:cNvSpPr>
            <a:spLocks noGrp="1"/>
          </p:cNvSpPr>
          <p:nvPr>
            <p:ph type="title"/>
          </p:nvPr>
        </p:nvSpPr>
        <p:spPr>
          <a:xfrm>
            <a:off x="1041786" y="-205583"/>
            <a:ext cx="7886700" cy="1325563"/>
          </a:xfrm>
          <a:noFill/>
        </p:spPr>
        <p:txBody>
          <a:bodyPr/>
          <a:lstStyle/>
          <a:p>
            <a:r>
              <a:rPr lang="en-US"/>
              <a:t>Cultivars Vary</a:t>
            </a:r>
          </a:p>
        </p:txBody>
      </p:sp>
      <p:sp>
        <p:nvSpPr>
          <p:cNvPr id="3" name="Footer Placeholder 2">
            <a:extLst>
              <a:ext uri="{FF2B5EF4-FFF2-40B4-BE49-F238E27FC236}">
                <a16:creationId xmlns:a16="http://schemas.microsoft.com/office/drawing/2014/main" id="{46D13267-C460-41A2-81B4-E8A0AF6B409E}"/>
              </a:ext>
            </a:extLst>
          </p:cNvPr>
          <p:cNvSpPr>
            <a:spLocks noGrp="1"/>
          </p:cNvSpPr>
          <p:nvPr>
            <p:ph type="ftr" sz="quarter" idx="11"/>
          </p:nvPr>
        </p:nvSpPr>
        <p:spPr/>
        <p:txBody>
          <a:bodyPr/>
          <a:lstStyle/>
          <a:p>
            <a:r>
              <a:rPr lang="en-US"/>
              <a:t>NRCS | SHD | Cover Crop Management | v3.0</a:t>
            </a:r>
          </a:p>
        </p:txBody>
      </p:sp>
      <p:sp>
        <p:nvSpPr>
          <p:cNvPr id="5" name="Rectangle 4">
            <a:extLst>
              <a:ext uri="{FF2B5EF4-FFF2-40B4-BE49-F238E27FC236}">
                <a16:creationId xmlns:a16="http://schemas.microsoft.com/office/drawing/2014/main" id="{0AD38473-5A26-447B-9525-C0D1AEA41EEA}"/>
              </a:ext>
            </a:extLst>
          </p:cNvPr>
          <p:cNvSpPr/>
          <p:nvPr/>
        </p:nvSpPr>
        <p:spPr>
          <a:xfrm>
            <a:off x="3787622" y="924116"/>
            <a:ext cx="963727" cy="3230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A401A28-A776-4292-BF39-EB11170E6585}"/>
              </a:ext>
            </a:extLst>
          </p:cNvPr>
          <p:cNvSpPr/>
          <p:nvPr/>
        </p:nvSpPr>
        <p:spPr>
          <a:xfrm>
            <a:off x="4386071" y="1982053"/>
            <a:ext cx="963727" cy="3230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7B3BB8C-8307-40FA-ACBF-58194675EEC9}"/>
              </a:ext>
            </a:extLst>
          </p:cNvPr>
          <p:cNvSpPr/>
          <p:nvPr/>
        </p:nvSpPr>
        <p:spPr>
          <a:xfrm>
            <a:off x="4269485" y="2631687"/>
            <a:ext cx="963727" cy="323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79598F-DCC8-4110-BE76-DD5E50FFD2CE}"/>
              </a:ext>
            </a:extLst>
          </p:cNvPr>
          <p:cNvSpPr/>
          <p:nvPr/>
        </p:nvSpPr>
        <p:spPr>
          <a:xfrm>
            <a:off x="3787621" y="3767682"/>
            <a:ext cx="963727" cy="323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A32D83-00CA-411C-A4F9-B4FFD6085BE1}"/>
              </a:ext>
            </a:extLst>
          </p:cNvPr>
          <p:cNvSpPr/>
          <p:nvPr/>
        </p:nvSpPr>
        <p:spPr>
          <a:xfrm>
            <a:off x="4021409" y="5152160"/>
            <a:ext cx="963727" cy="323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0D93F20-3084-4455-840F-6F24CBC46FE9}"/>
              </a:ext>
            </a:extLst>
          </p:cNvPr>
          <p:cNvSpPr/>
          <p:nvPr/>
        </p:nvSpPr>
        <p:spPr>
          <a:xfrm>
            <a:off x="7634869" y="5124424"/>
            <a:ext cx="963727" cy="323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D5F51BD-090D-4F51-B366-68BB93A32DF0}"/>
              </a:ext>
            </a:extLst>
          </p:cNvPr>
          <p:cNvSpPr/>
          <p:nvPr/>
        </p:nvSpPr>
        <p:spPr>
          <a:xfrm>
            <a:off x="7612566" y="2631687"/>
            <a:ext cx="963727" cy="323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CE54A6-CC93-4AD8-83BB-1B043B87C6E0}"/>
              </a:ext>
            </a:extLst>
          </p:cNvPr>
          <p:cNvSpPr/>
          <p:nvPr/>
        </p:nvSpPr>
        <p:spPr>
          <a:xfrm>
            <a:off x="7998212" y="919258"/>
            <a:ext cx="578081" cy="2341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984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59" y="0"/>
            <a:ext cx="4904679" cy="1143000"/>
          </a:xfrm>
        </p:spPr>
        <p:txBody>
          <a:bodyPr>
            <a:normAutofit fontScale="90000"/>
          </a:bodyPr>
          <a:lstStyle/>
          <a:p>
            <a:r>
              <a:rPr lang="en-US"/>
              <a:t>Cover Crop CPS (340)</a:t>
            </a:r>
          </a:p>
        </p:txBody>
      </p:sp>
      <p:sp>
        <p:nvSpPr>
          <p:cNvPr id="6" name="Footer Placeholder 5">
            <a:extLst>
              <a:ext uri="{FF2B5EF4-FFF2-40B4-BE49-F238E27FC236}">
                <a16:creationId xmlns:a16="http://schemas.microsoft.com/office/drawing/2014/main" id="{C87DD91F-5F53-4918-A70A-2A940ECE7F40}"/>
              </a:ext>
            </a:extLst>
          </p:cNvPr>
          <p:cNvSpPr>
            <a:spLocks noGrp="1"/>
          </p:cNvSpPr>
          <p:nvPr>
            <p:ph type="ftr" sz="quarter" idx="11"/>
          </p:nvPr>
        </p:nvSpPr>
        <p:spPr/>
        <p:txBody>
          <a:bodyPr/>
          <a:lstStyle/>
          <a:p>
            <a:r>
              <a:rPr lang="en-US"/>
              <a:t>NRCS | SHD | Cover Crop Management | v3.0</a:t>
            </a:r>
          </a:p>
        </p:txBody>
      </p:sp>
      <p:pic>
        <p:nvPicPr>
          <p:cNvPr id="4" name="Picture 3">
            <a:extLst>
              <a:ext uri="{FF2B5EF4-FFF2-40B4-BE49-F238E27FC236}">
                <a16:creationId xmlns:a16="http://schemas.microsoft.com/office/drawing/2014/main" id="{8B91AAEF-A8C2-3F90-B1AC-90B6CAC7B020}"/>
              </a:ext>
            </a:extLst>
          </p:cNvPr>
          <p:cNvPicPr>
            <a:picLocks noChangeAspect="1"/>
          </p:cNvPicPr>
          <p:nvPr/>
        </p:nvPicPr>
        <p:blipFill>
          <a:blip r:embed="rId3"/>
          <a:stretch>
            <a:fillRect/>
          </a:stretch>
        </p:blipFill>
        <p:spPr>
          <a:xfrm>
            <a:off x="269082" y="1008460"/>
            <a:ext cx="8596907" cy="3876674"/>
          </a:xfrm>
          <a:prstGeom prst="rect">
            <a:avLst/>
          </a:prstGeom>
        </p:spPr>
      </p:pic>
      <p:pic>
        <p:nvPicPr>
          <p:cNvPr id="5" name="Picture 4">
            <a:extLst>
              <a:ext uri="{FF2B5EF4-FFF2-40B4-BE49-F238E27FC236}">
                <a16:creationId xmlns:a16="http://schemas.microsoft.com/office/drawing/2014/main" id="{F8442185-A93F-86E7-0F3F-7B67801A792A}"/>
              </a:ext>
            </a:extLst>
          </p:cNvPr>
          <p:cNvPicPr>
            <a:picLocks noChangeAspect="1"/>
          </p:cNvPicPr>
          <p:nvPr/>
        </p:nvPicPr>
        <p:blipFill>
          <a:blip r:embed="rId4"/>
          <a:stretch>
            <a:fillRect/>
          </a:stretch>
        </p:blipFill>
        <p:spPr>
          <a:xfrm>
            <a:off x="7357468" y="5296495"/>
            <a:ext cx="1304925" cy="533400"/>
          </a:xfrm>
          <a:prstGeom prst="rect">
            <a:avLst/>
          </a:prstGeom>
        </p:spPr>
      </p:pic>
    </p:spTree>
    <p:extLst>
      <p:ext uri="{BB962C8B-B14F-4D97-AF65-F5344CB8AC3E}">
        <p14:creationId xmlns:p14="http://schemas.microsoft.com/office/powerpoint/2010/main" val="1114689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a:xfrm>
            <a:off x="1982972" y="249962"/>
            <a:ext cx="6213174" cy="533400"/>
          </a:xfrm>
        </p:spPr>
        <p:txBody>
          <a:bodyPr>
            <a:noAutofit/>
          </a:bodyPr>
          <a:lstStyle/>
          <a:p>
            <a:pPr eaLnBrk="1" hangingPunct="1"/>
            <a:r>
              <a:rPr lang="en-US" altLang="en-US"/>
              <a:t>How will you seed it?</a:t>
            </a:r>
          </a:p>
        </p:txBody>
      </p:sp>
      <p:sp>
        <p:nvSpPr>
          <p:cNvPr id="71683" name="Text Box 3"/>
          <p:cNvSpPr txBox="1">
            <a:spLocks noChangeArrowheads="1"/>
          </p:cNvSpPr>
          <p:nvPr/>
        </p:nvSpPr>
        <p:spPr bwMode="auto">
          <a:xfrm>
            <a:off x="3048000" y="914400"/>
            <a:ext cx="4800600" cy="646331"/>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en-US" sz="3600" b="1">
                <a:solidFill>
                  <a:srgbClr val="000000"/>
                </a:solidFill>
                <a:ea typeface="ＭＳ Ｐゴシック" panose="020B0600070205080204" pitchFamily="34" charset="-128"/>
              </a:rPr>
              <a:t>Drill</a:t>
            </a:r>
          </a:p>
        </p:txBody>
      </p:sp>
      <p:sp>
        <p:nvSpPr>
          <p:cNvPr id="71684" name="Text Box 4"/>
          <p:cNvSpPr txBox="1">
            <a:spLocks noChangeArrowheads="1"/>
          </p:cNvSpPr>
          <p:nvPr/>
        </p:nvSpPr>
        <p:spPr bwMode="auto">
          <a:xfrm>
            <a:off x="87313" y="1502638"/>
            <a:ext cx="5181599" cy="2677656"/>
          </a:xfrm>
          <a:prstGeom prst="rect">
            <a:avLst/>
          </a:prstGeom>
          <a:noFill/>
          <a:ln w="9525">
            <a:noFill/>
            <a:miter lim="800000"/>
            <a:headEnd/>
            <a:tailEnd/>
          </a:ln>
        </p:spPr>
        <p:txBody>
          <a:bodyPr wrap="square">
            <a:spAutoFit/>
          </a:bodyPr>
          <a:lstStyle/>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Most time consuming</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May allow reduced planting rate </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Provides row plant spacing</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Consistent results</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Good soil to seed contact</a:t>
            </a:r>
          </a:p>
          <a:p>
            <a:pPr eaLnBrk="0" fontAlgn="base" hangingPunct="0">
              <a:spcBef>
                <a:spcPct val="0"/>
              </a:spcBef>
              <a:spcAft>
                <a:spcPct val="0"/>
              </a:spcAft>
              <a:defRPr/>
            </a:pPr>
            <a:endParaRPr lang="en-US" sz="2800" dirty="0">
              <a:solidFill>
                <a:srgbClr val="000000"/>
              </a:solidFill>
              <a:ea typeface="ＭＳ Ｐゴシック" panose="020B0600070205080204" pitchFamily="34" charset="-128"/>
            </a:endParaRPr>
          </a:p>
        </p:txBody>
      </p:sp>
      <p:pic>
        <p:nvPicPr>
          <p:cNvPr id="434181" name="Picture 8" descr="Ryegrass drille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83422" y="3011561"/>
            <a:ext cx="4984377" cy="367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9" descr="Ruhlon Cover Crop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85570" y="3011095"/>
            <a:ext cx="4989046" cy="3671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70C2CDFD-6E9F-407A-8172-7D18120271FA}"/>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642232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7353"/>
                                        </p:tgtEl>
                                        <p:attrNameLst>
                                          <p:attrName>style.visibility</p:attrName>
                                        </p:attrNameLst>
                                      </p:cBhvr>
                                      <p:to>
                                        <p:strVal val="visible"/>
                                      </p:to>
                                    </p:set>
                                    <p:animEffect transition="in" filter="dissolve">
                                      <p:cBhvr>
                                        <p:cTn id="7" dur="500"/>
                                        <p:tgtEl>
                                          <p:spTgt spid="57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Text Box 3"/>
          <p:cNvSpPr txBox="1">
            <a:spLocks noChangeArrowheads="1"/>
          </p:cNvSpPr>
          <p:nvPr/>
        </p:nvSpPr>
        <p:spPr bwMode="auto">
          <a:xfrm>
            <a:off x="726141" y="1371600"/>
            <a:ext cx="8229600" cy="584775"/>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3200" b="1">
                <a:solidFill>
                  <a:srgbClr val="000000"/>
                </a:solidFill>
                <a:ea typeface="ＭＳ Ｐゴシック" panose="020B0600070205080204" pitchFamily="34" charset="-128"/>
              </a:rPr>
              <a:t>Air Seeder on a Harrow or Vertical tillage</a:t>
            </a:r>
          </a:p>
        </p:txBody>
      </p:sp>
      <p:sp>
        <p:nvSpPr>
          <p:cNvPr id="39940" name="Text Box 4"/>
          <p:cNvSpPr txBox="1">
            <a:spLocks noChangeArrowheads="1"/>
          </p:cNvSpPr>
          <p:nvPr/>
        </p:nvSpPr>
        <p:spPr bwMode="auto">
          <a:xfrm>
            <a:off x="354957" y="2456795"/>
            <a:ext cx="3886200" cy="2677656"/>
          </a:xfrm>
          <a:prstGeom prst="rect">
            <a:avLst/>
          </a:prstGeom>
          <a:noFill/>
          <a:ln w="9525">
            <a:noFill/>
            <a:miter lim="800000"/>
            <a:headEnd/>
            <a:tailEnd/>
          </a:ln>
        </p:spPr>
        <p:txBody>
          <a:bodyPr>
            <a:spAutoFit/>
          </a:bodyPr>
          <a:lstStyle/>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Wide swath at 10 mph</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Fast</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Provides a random plant spacing</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Soil disturbance</a:t>
            </a:r>
          </a:p>
          <a:p>
            <a:pPr eaLnBrk="0" fontAlgn="base" hangingPunct="0">
              <a:spcBef>
                <a:spcPct val="0"/>
              </a:spcBef>
              <a:spcAft>
                <a:spcPct val="0"/>
              </a:spcAft>
              <a:defRPr/>
            </a:pPr>
            <a:endParaRPr lang="en-US" sz="2800" dirty="0">
              <a:solidFill>
                <a:srgbClr val="000000"/>
              </a:solidFill>
              <a:ea typeface="ＭＳ Ｐゴシック" panose="020B0600070205080204" pitchFamily="34" charset="-128"/>
            </a:endParaRPr>
          </a:p>
        </p:txBody>
      </p:sp>
      <p:pic>
        <p:nvPicPr>
          <p:cNvPr id="435205" name="Picture 7" descr="DeSutter seede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67200" y="2895600"/>
            <a:ext cx="4876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9" descr="RTS Valmar LS clos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67200" y="2895600"/>
            <a:ext cx="4724400" cy="325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8" descr="Annnual ryegrass with airflow11160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267200" y="2894573"/>
            <a:ext cx="48768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1828800" y="390524"/>
            <a:ext cx="57912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4000">
                <a:solidFill>
                  <a:srgbClr val="005941"/>
                </a:solidFill>
              </a:rPr>
              <a:t>How will you seed it?</a:t>
            </a:r>
          </a:p>
        </p:txBody>
      </p:sp>
      <p:sp>
        <p:nvSpPr>
          <p:cNvPr id="2" name="Footer Placeholder 1">
            <a:extLst>
              <a:ext uri="{FF2B5EF4-FFF2-40B4-BE49-F238E27FC236}">
                <a16:creationId xmlns:a16="http://schemas.microsoft.com/office/drawing/2014/main" id="{A5B86095-3B99-4D35-981E-2C3EF7C5CB17}"/>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9842961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3257"/>
                                        </p:tgtEl>
                                        <p:attrNameLst>
                                          <p:attrName>style.visibility</p:attrName>
                                        </p:attrNameLst>
                                      </p:cBhvr>
                                      <p:to>
                                        <p:strVal val="visible"/>
                                      </p:to>
                                    </p:set>
                                    <p:animEffect transition="in" filter="blinds(horizontal)">
                                      <p:cBhvr>
                                        <p:cTn id="7" dur="500"/>
                                        <p:tgtEl>
                                          <p:spTgt spid="53257"/>
                                        </p:tgtEl>
                                      </p:cBhvr>
                                    </p:animEffect>
                                  </p:childTnLst>
                                </p:cTn>
                              </p:par>
                              <p:par>
                                <p:cTn id="8" presetID="3" presetClass="entr" presetSubtype="10" fill="hold" nodeType="withEffect">
                                  <p:stCondLst>
                                    <p:cond delay="0"/>
                                  </p:stCondLst>
                                  <p:childTnLst>
                                    <p:set>
                                      <p:cBhvr>
                                        <p:cTn id="9" dur="1" fill="hold">
                                          <p:stCondLst>
                                            <p:cond delay="0"/>
                                          </p:stCondLst>
                                        </p:cTn>
                                        <p:tgtEl>
                                          <p:spTgt spid="39940">
                                            <p:txEl>
                                              <p:pRg st="1" end="1"/>
                                            </p:txEl>
                                          </p:spTgt>
                                        </p:tgtEl>
                                        <p:attrNameLst>
                                          <p:attrName>style.visibility</p:attrName>
                                        </p:attrNameLst>
                                      </p:cBhvr>
                                      <p:to>
                                        <p:strVal val="visible"/>
                                      </p:to>
                                    </p:set>
                                    <p:animEffect transition="in" filter="blinds(horizontal)">
                                      <p:cBhvr>
                                        <p:cTn id="10" dur="500"/>
                                        <p:tgtEl>
                                          <p:spTgt spid="3994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9940">
                                            <p:txEl>
                                              <p:pRg st="1" end="1"/>
                                            </p:txEl>
                                          </p:spTgt>
                                        </p:tgtEl>
                                        <p:attrNameLst>
                                          <p:attrName>style.visibility</p:attrName>
                                        </p:attrNameLst>
                                      </p:cBhvr>
                                      <p:to>
                                        <p:strVal val="visible"/>
                                      </p:to>
                                    </p:set>
                                    <p:animEffect transition="in" filter="blinds(horizontal)">
                                      <p:cBhvr>
                                        <p:cTn id="15" dur="500"/>
                                        <p:tgtEl>
                                          <p:spTgt spid="39940">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53256"/>
                                        </p:tgtEl>
                                        <p:attrNameLst>
                                          <p:attrName>style.visibility</p:attrName>
                                        </p:attrNameLst>
                                      </p:cBhvr>
                                      <p:to>
                                        <p:strVal val="visible"/>
                                      </p:to>
                                    </p:set>
                                    <p:animEffect transition="in" filter="dissolve">
                                      <p:cBhvr>
                                        <p:cTn id="20" dur="500"/>
                                        <p:tgtEl>
                                          <p:spTgt spid="53256"/>
                                        </p:tgtEl>
                                      </p:cBhvr>
                                    </p:animEffect>
                                  </p:childTnLst>
                                </p:cTn>
                              </p:par>
                              <p:par>
                                <p:cTn id="21" presetID="3" presetClass="entr" presetSubtype="10" fill="hold" nodeType="withEffect">
                                  <p:stCondLst>
                                    <p:cond delay="0"/>
                                  </p:stCondLst>
                                  <p:childTnLst>
                                    <p:set>
                                      <p:cBhvr>
                                        <p:cTn id="22" dur="1" fill="hold">
                                          <p:stCondLst>
                                            <p:cond delay="0"/>
                                          </p:stCondLst>
                                        </p:cTn>
                                        <p:tgtEl>
                                          <p:spTgt spid="39940">
                                            <p:txEl>
                                              <p:pRg st="2" end="2"/>
                                            </p:txEl>
                                          </p:spTgt>
                                        </p:tgtEl>
                                        <p:attrNameLst>
                                          <p:attrName>style.visibility</p:attrName>
                                        </p:attrNameLst>
                                      </p:cBhvr>
                                      <p:to>
                                        <p:strVal val="visible"/>
                                      </p:to>
                                    </p:set>
                                    <p:animEffect transition="in" filter="blinds(horizontal)">
                                      <p:cBhvr>
                                        <p:cTn id="23" dur="500"/>
                                        <p:tgtEl>
                                          <p:spTgt spid="39940">
                                            <p:txEl>
                                              <p:pRg st="2" end="2"/>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9940">
                                            <p:txEl>
                                              <p:pRg st="3" end="3"/>
                                            </p:txEl>
                                          </p:spTgt>
                                        </p:tgtEl>
                                        <p:attrNameLst>
                                          <p:attrName>style.visibility</p:attrName>
                                        </p:attrNameLst>
                                      </p:cBhvr>
                                      <p:to>
                                        <p:strVal val="visible"/>
                                      </p:to>
                                    </p:set>
                                    <p:animEffect transition="in" filter="blinds(horizontal)">
                                      <p:cBhvr>
                                        <p:cTn id="26" dur="500"/>
                                        <p:tgtEl>
                                          <p:spTgt spid="39940">
                                            <p:txEl>
                                              <p:pRg st="3" end="3"/>
                                            </p:txEl>
                                          </p:spTgt>
                                        </p:tgtEl>
                                      </p:cBhvr>
                                    </p:animEffect>
                                  </p:childTnLst>
                                </p:cTn>
                              </p:par>
                            </p:childTnLst>
                          </p:cTn>
                        </p:par>
                        <p:par>
                          <p:cTn id="27" fill="hold">
                            <p:stCondLst>
                              <p:cond delay="500"/>
                            </p:stCondLst>
                            <p:childTnLst>
                              <p:par>
                                <p:cTn id="28" presetID="3" presetClass="entr" presetSubtype="10" fill="hold" nodeType="afterEffect">
                                  <p:stCondLst>
                                    <p:cond delay="3000"/>
                                  </p:stCondLst>
                                  <p:childTnLst>
                                    <p:set>
                                      <p:cBhvr>
                                        <p:cTn id="29" dur="1" fill="hold">
                                          <p:stCondLst>
                                            <p:cond delay="0"/>
                                          </p:stCondLst>
                                        </p:cTn>
                                        <p:tgtEl>
                                          <p:spTgt spid="39940">
                                            <p:txEl>
                                              <p:pRg st="3" end="3"/>
                                            </p:txEl>
                                          </p:spTgt>
                                        </p:tgtEl>
                                        <p:attrNameLst>
                                          <p:attrName>style.visibility</p:attrName>
                                        </p:attrNameLst>
                                      </p:cBhvr>
                                      <p:to>
                                        <p:strVal val="visible"/>
                                      </p:to>
                                    </p:set>
                                    <p:animEffect transition="in" filter="blinds(horizontal)">
                                      <p:cBhvr>
                                        <p:cTn id="30" dur="1000"/>
                                        <p:tgtEl>
                                          <p:spTgt spid="399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250" name="Picture 8" descr="aircovercro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81783" y="2152735"/>
            <a:ext cx="52578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SEPACCCs09.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813640" y="2149373"/>
            <a:ext cx="5334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52" name="Rectangle 2"/>
          <p:cNvSpPr>
            <a:spLocks noGrp="1" noChangeArrowheads="1"/>
          </p:cNvSpPr>
          <p:nvPr>
            <p:ph type="title"/>
          </p:nvPr>
        </p:nvSpPr>
        <p:spPr>
          <a:xfrm>
            <a:off x="2438400" y="263847"/>
            <a:ext cx="5077522" cy="533400"/>
          </a:xfrm>
        </p:spPr>
        <p:txBody>
          <a:bodyPr>
            <a:noAutofit/>
          </a:bodyPr>
          <a:lstStyle/>
          <a:p>
            <a:pPr eaLnBrk="1" hangingPunct="1"/>
            <a:r>
              <a:rPr lang="en-US" altLang="en-US" sz="4000"/>
              <a:t>How will you seed it?</a:t>
            </a:r>
          </a:p>
        </p:txBody>
      </p:sp>
      <p:sp>
        <p:nvSpPr>
          <p:cNvPr id="66565" name="Text Box 3"/>
          <p:cNvSpPr txBox="1">
            <a:spLocks noChangeArrowheads="1"/>
          </p:cNvSpPr>
          <p:nvPr/>
        </p:nvSpPr>
        <p:spPr bwMode="auto">
          <a:xfrm>
            <a:off x="3048000" y="914400"/>
            <a:ext cx="4800600" cy="646331"/>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en-US" sz="3600" b="1">
                <a:solidFill>
                  <a:srgbClr val="000000"/>
                </a:solidFill>
                <a:ea typeface="ＭＳ Ｐゴシック" panose="020B0600070205080204" pitchFamily="34" charset="-128"/>
              </a:rPr>
              <a:t>Fly it on</a:t>
            </a:r>
          </a:p>
        </p:txBody>
      </p:sp>
      <p:sp>
        <p:nvSpPr>
          <p:cNvPr id="40964" name="Text Box 4"/>
          <p:cNvSpPr txBox="1">
            <a:spLocks noChangeArrowheads="1"/>
          </p:cNvSpPr>
          <p:nvPr/>
        </p:nvSpPr>
        <p:spPr bwMode="auto">
          <a:xfrm>
            <a:off x="199663" y="1587481"/>
            <a:ext cx="3886200" cy="4832092"/>
          </a:xfrm>
          <a:prstGeom prst="rect">
            <a:avLst/>
          </a:prstGeom>
          <a:noFill/>
          <a:ln w="9525">
            <a:noFill/>
            <a:miter lim="800000"/>
            <a:headEnd/>
            <a:tailEnd/>
          </a:ln>
        </p:spPr>
        <p:txBody>
          <a:bodyPr>
            <a:spAutoFit/>
          </a:bodyPr>
          <a:lstStyle/>
          <a:p>
            <a:pPr marL="457200" indent="-457200" eaLnBrk="0" fontAlgn="base" hangingPunct="0">
              <a:spcBef>
                <a:spcPct val="0"/>
              </a:spcBef>
              <a:spcAft>
                <a:spcPct val="0"/>
              </a:spcAft>
              <a:buFont typeface="Arial" panose="020B0604020202020204" pitchFamily="34" charset="0"/>
              <a:buChar char="•"/>
              <a:defRPr/>
            </a:pPr>
            <a:r>
              <a:rPr lang="en-US" sz="2800" dirty="0">
                <a:solidFill>
                  <a:srgbClr val="000000"/>
                </a:solidFill>
                <a:ea typeface="ＭＳ Ｐゴシック" panose="020B0600070205080204" pitchFamily="34" charset="-128"/>
              </a:rPr>
              <a:t>Most flexible timing</a:t>
            </a:r>
          </a:p>
          <a:p>
            <a:pPr marL="457200" indent="-457200" eaLnBrk="0" fontAlgn="base" hangingPunct="0">
              <a:spcBef>
                <a:spcPct val="0"/>
              </a:spcBef>
              <a:spcAft>
                <a:spcPct val="0"/>
              </a:spcAft>
              <a:buFont typeface="Arial" panose="020B0604020202020204" pitchFamily="34" charset="0"/>
              <a:buChar char="•"/>
              <a:defRPr/>
            </a:pPr>
            <a:r>
              <a:rPr lang="en-US" sz="2800" dirty="0">
                <a:solidFill>
                  <a:srgbClr val="000000"/>
                </a:solidFill>
                <a:ea typeface="ＭＳ Ｐゴシック" panose="020B0600070205080204" pitchFamily="34" charset="-128"/>
              </a:rPr>
              <a:t>Fast</a:t>
            </a:r>
          </a:p>
          <a:p>
            <a:pPr marL="457200" indent="-457200" eaLnBrk="0" fontAlgn="base" hangingPunct="0">
              <a:spcBef>
                <a:spcPct val="0"/>
              </a:spcBef>
              <a:spcAft>
                <a:spcPct val="0"/>
              </a:spcAft>
              <a:buFont typeface="Arial" panose="020B0604020202020204" pitchFamily="34" charset="0"/>
              <a:buChar char="•"/>
              <a:defRPr/>
            </a:pPr>
            <a:r>
              <a:rPr lang="en-US" sz="2800" dirty="0">
                <a:solidFill>
                  <a:srgbClr val="000000"/>
                </a:solidFill>
                <a:ea typeface="ＭＳ Ｐゴシック" panose="020B0600070205080204" pitchFamily="34" charset="-128"/>
              </a:rPr>
              <a:t>Provides a random </a:t>
            </a:r>
          </a:p>
          <a:p>
            <a:pPr eaLnBrk="0" fontAlgn="base" hangingPunct="0">
              <a:spcBef>
                <a:spcPct val="0"/>
              </a:spcBef>
              <a:spcAft>
                <a:spcPct val="0"/>
              </a:spcAft>
              <a:defRPr/>
            </a:pPr>
            <a:r>
              <a:rPr lang="en-US" sz="2800" dirty="0">
                <a:solidFill>
                  <a:srgbClr val="000000"/>
                </a:solidFill>
                <a:ea typeface="ＭＳ Ｐゴシック" panose="020B0600070205080204" pitchFamily="34" charset="-128"/>
              </a:rPr>
              <a:t>      plant spacing</a:t>
            </a:r>
          </a:p>
          <a:p>
            <a:pPr marL="457200" indent="-457200" eaLnBrk="0" fontAlgn="base" hangingPunct="0">
              <a:spcBef>
                <a:spcPct val="0"/>
              </a:spcBef>
              <a:spcAft>
                <a:spcPct val="0"/>
              </a:spcAft>
              <a:buFont typeface="Arial" panose="020B0604020202020204" pitchFamily="34" charset="0"/>
              <a:buChar char="•"/>
              <a:defRPr/>
            </a:pPr>
            <a:r>
              <a:rPr lang="en-US" sz="2800" dirty="0">
                <a:solidFill>
                  <a:srgbClr val="000000"/>
                </a:solidFill>
                <a:ea typeface="ＭＳ Ｐゴシック" panose="020B0600070205080204" pitchFamily="34" charset="-128"/>
              </a:rPr>
              <a:t>No seed to soil contact/moisture dependent</a:t>
            </a:r>
          </a:p>
          <a:p>
            <a:pPr marL="457200" indent="-457200" eaLnBrk="0" fontAlgn="base" hangingPunct="0">
              <a:spcBef>
                <a:spcPct val="0"/>
              </a:spcBef>
              <a:spcAft>
                <a:spcPct val="0"/>
              </a:spcAft>
              <a:buFont typeface="Arial" panose="020B0604020202020204" pitchFamily="34" charset="0"/>
              <a:buChar char="•"/>
              <a:defRPr/>
            </a:pPr>
            <a:r>
              <a:rPr lang="en-US" sz="2800" dirty="0">
                <a:solidFill>
                  <a:srgbClr val="000000"/>
                </a:solidFill>
                <a:ea typeface="ＭＳ Ｐゴシック" panose="020B0600070205080204" pitchFamily="34" charset="-128"/>
              </a:rPr>
              <a:t>Higher seeding rates may become impractical</a:t>
            </a:r>
          </a:p>
          <a:p>
            <a:pPr eaLnBrk="0" fontAlgn="base" hangingPunct="0">
              <a:spcBef>
                <a:spcPct val="0"/>
              </a:spcBef>
              <a:spcAft>
                <a:spcPct val="0"/>
              </a:spcAft>
              <a:defRPr/>
            </a:pPr>
            <a:endParaRPr lang="en-US" sz="2800" dirty="0">
              <a:solidFill>
                <a:srgbClr val="000000"/>
              </a:solidFill>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9397E8FC-28E4-49E8-9B30-9B261F853219}"/>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8173551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40964">
                                            <p:txEl>
                                              <p:pRg st="3" end="3"/>
                                            </p:txEl>
                                          </p:spTgt>
                                        </p:tgtEl>
                                        <p:attrNameLst>
                                          <p:attrName>style.visibility</p:attrName>
                                        </p:attrNameLst>
                                      </p:cBhvr>
                                      <p:to>
                                        <p:strVal val="visible"/>
                                      </p:to>
                                    </p:set>
                                    <p:animEffect transition="in" filter="blinds(horizontal)">
                                      <p:cBhvr>
                                        <p:cTn id="10" dur="500"/>
                                        <p:tgtEl>
                                          <p:spTgt spid="40964">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0964">
                                            <p:txEl>
                                              <p:pRg st="4" end="4"/>
                                            </p:txEl>
                                          </p:spTgt>
                                        </p:tgtEl>
                                        <p:attrNameLst>
                                          <p:attrName>style.visibility</p:attrName>
                                        </p:attrNameLst>
                                      </p:cBhvr>
                                      <p:to>
                                        <p:strVal val="visible"/>
                                      </p:to>
                                    </p:set>
                                    <p:animEffect transition="in" filter="blinds(horizontal)">
                                      <p:cBhvr>
                                        <p:cTn id="13" dur="500"/>
                                        <p:tgtEl>
                                          <p:spTgt spid="40964">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0964">
                                            <p:txEl>
                                              <p:pRg st="5" end="5"/>
                                            </p:txEl>
                                          </p:spTgt>
                                        </p:tgtEl>
                                        <p:attrNameLst>
                                          <p:attrName>style.visibility</p:attrName>
                                        </p:attrNameLst>
                                      </p:cBhvr>
                                      <p:to>
                                        <p:strVal val="visible"/>
                                      </p:to>
                                    </p:set>
                                    <p:animEffect transition="in" filter="blinds(horizontal)">
                                      <p:cBhvr>
                                        <p:cTn id="16" dur="500"/>
                                        <p:tgtEl>
                                          <p:spTgt spid="4096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2800" y="2209800"/>
            <a:ext cx="5791200" cy="4343400"/>
          </a:xfrm>
          <a:prstGeom prst="rect">
            <a:avLst/>
          </a:prstGeom>
        </p:spPr>
      </p:pic>
      <p:pic>
        <p:nvPicPr>
          <p:cNvPr id="439298" name="Picture 9" descr="FisherAerial Seeding OSR08time (3).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505200" y="2209800"/>
            <a:ext cx="56388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9299" name="Rectangle 2"/>
          <p:cNvSpPr>
            <a:spLocks noGrp="1" noChangeArrowheads="1"/>
          </p:cNvSpPr>
          <p:nvPr>
            <p:ph type="title"/>
          </p:nvPr>
        </p:nvSpPr>
        <p:spPr>
          <a:xfrm>
            <a:off x="3505200" y="214313"/>
            <a:ext cx="4343400" cy="533400"/>
          </a:xfrm>
        </p:spPr>
        <p:txBody>
          <a:bodyPr>
            <a:normAutofit fontScale="90000"/>
          </a:bodyPr>
          <a:lstStyle/>
          <a:p>
            <a:pPr eaLnBrk="1" hangingPunct="1"/>
            <a:r>
              <a:rPr lang="en-US" altLang="en-US" sz="4000"/>
              <a:t>How will you seed it?</a:t>
            </a:r>
          </a:p>
        </p:txBody>
      </p:sp>
      <p:sp>
        <p:nvSpPr>
          <p:cNvPr id="67588" name="Text Box 3"/>
          <p:cNvSpPr txBox="1">
            <a:spLocks noChangeArrowheads="1"/>
          </p:cNvSpPr>
          <p:nvPr/>
        </p:nvSpPr>
        <p:spPr bwMode="auto">
          <a:xfrm>
            <a:off x="3048000" y="914400"/>
            <a:ext cx="5410200" cy="646331"/>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3600" b="1" dirty="0">
                <a:solidFill>
                  <a:srgbClr val="000000"/>
                </a:solidFill>
                <a:ea typeface="ＭＳ Ｐゴシック" panose="020B0600070205080204" pitchFamily="34" charset="-128"/>
              </a:rPr>
              <a:t>Fly it on…When?...What?</a:t>
            </a:r>
          </a:p>
        </p:txBody>
      </p:sp>
      <p:sp>
        <p:nvSpPr>
          <p:cNvPr id="67589" name="Text Box 4"/>
          <p:cNvSpPr txBox="1">
            <a:spLocks noChangeArrowheads="1"/>
          </p:cNvSpPr>
          <p:nvPr/>
        </p:nvSpPr>
        <p:spPr bwMode="auto">
          <a:xfrm>
            <a:off x="0" y="1389612"/>
            <a:ext cx="3352800" cy="4801314"/>
          </a:xfrm>
          <a:prstGeom prst="rect">
            <a:avLst/>
          </a:prstGeom>
          <a:noFill/>
          <a:ln w="9525">
            <a:noFill/>
            <a:miter lim="800000"/>
            <a:headEnd/>
            <a:tailEnd/>
          </a:ln>
        </p:spPr>
        <p:txBody>
          <a:bodyPr>
            <a:spAutoFit/>
          </a:bodyPr>
          <a:lstStyle/>
          <a:p>
            <a:pPr eaLnBrk="0" fontAlgn="base" hangingPunct="0">
              <a:spcBef>
                <a:spcPct val="0"/>
              </a:spcBef>
              <a:spcAft>
                <a:spcPct val="0"/>
              </a:spcAft>
              <a:defRPr/>
            </a:pPr>
            <a:endParaRPr lang="en-US" sz="2800" dirty="0">
              <a:solidFill>
                <a:srgbClr val="000000"/>
              </a:solidFill>
              <a:ea typeface="ＭＳ Ｐゴシック" panose="020B0600070205080204" pitchFamily="34" charset="-128"/>
            </a:endParaRPr>
          </a:p>
          <a:p>
            <a:pPr eaLnBrk="0" fontAlgn="base" hangingPunct="0">
              <a:spcBef>
                <a:spcPct val="0"/>
              </a:spcBef>
              <a:spcAft>
                <a:spcPct val="0"/>
              </a:spcAft>
              <a:buFontTx/>
              <a:buChar char="•"/>
              <a:defRPr/>
            </a:pPr>
            <a:r>
              <a:rPr lang="en-US" sz="2500" dirty="0">
                <a:solidFill>
                  <a:srgbClr val="000000"/>
                </a:solidFill>
                <a:ea typeface="ＭＳ Ｐゴシック" panose="020B0600070205080204" pitchFamily="34" charset="-128"/>
              </a:rPr>
              <a:t>Target the optimum window</a:t>
            </a:r>
          </a:p>
          <a:p>
            <a:pPr eaLnBrk="0" fontAlgn="base" hangingPunct="0">
              <a:spcBef>
                <a:spcPct val="0"/>
              </a:spcBef>
              <a:spcAft>
                <a:spcPct val="0"/>
              </a:spcAft>
              <a:buFontTx/>
              <a:buChar char="•"/>
              <a:defRPr/>
            </a:pPr>
            <a:r>
              <a:rPr lang="en-US" sz="2500" dirty="0">
                <a:solidFill>
                  <a:srgbClr val="000000"/>
                </a:solidFill>
                <a:ea typeface="ＭＳ Ｐゴシック" panose="020B0600070205080204" pitchFamily="34" charset="-128"/>
              </a:rPr>
              <a:t>Balance sunlight and moisture</a:t>
            </a:r>
          </a:p>
          <a:p>
            <a:pPr eaLnBrk="0" fontAlgn="base" hangingPunct="0">
              <a:spcBef>
                <a:spcPct val="0"/>
              </a:spcBef>
              <a:spcAft>
                <a:spcPct val="0"/>
              </a:spcAft>
              <a:buFontTx/>
              <a:buChar char="•"/>
              <a:defRPr/>
            </a:pPr>
            <a:r>
              <a:rPr lang="en-US" sz="2500" dirty="0">
                <a:solidFill>
                  <a:srgbClr val="000000"/>
                </a:solidFill>
                <a:ea typeface="ＭＳ Ｐゴシック" panose="020B0600070205080204" pitchFamily="34" charset="-128"/>
              </a:rPr>
              <a:t>Growing Degree Days</a:t>
            </a:r>
          </a:p>
          <a:p>
            <a:pPr eaLnBrk="0" fontAlgn="base" hangingPunct="0">
              <a:spcBef>
                <a:spcPct val="0"/>
              </a:spcBef>
              <a:spcAft>
                <a:spcPct val="0"/>
              </a:spcAft>
              <a:buFontTx/>
              <a:buChar char="•"/>
              <a:defRPr/>
            </a:pPr>
            <a:r>
              <a:rPr lang="en-US" sz="2500" dirty="0">
                <a:solidFill>
                  <a:srgbClr val="000000"/>
                </a:solidFill>
                <a:ea typeface="ＭＳ Ｐゴシック" panose="020B0600070205080204" pitchFamily="34" charset="-128"/>
              </a:rPr>
              <a:t>Some species are more adapted, seed size</a:t>
            </a:r>
          </a:p>
          <a:p>
            <a:pPr eaLnBrk="0" fontAlgn="base" hangingPunct="0">
              <a:spcBef>
                <a:spcPct val="0"/>
              </a:spcBef>
              <a:spcAft>
                <a:spcPct val="0"/>
              </a:spcAft>
              <a:buFontTx/>
              <a:buChar char="•"/>
              <a:defRPr/>
            </a:pPr>
            <a:r>
              <a:rPr lang="en-US" sz="2500" dirty="0">
                <a:solidFill>
                  <a:srgbClr val="000000"/>
                </a:solidFill>
                <a:ea typeface="ＭＳ Ｐゴシック" panose="020B0600070205080204" pitchFamily="34" charset="-128"/>
              </a:rPr>
              <a:t>Lack of soil to seed contact/Moisture dependent</a:t>
            </a:r>
          </a:p>
          <a:p>
            <a:pPr eaLnBrk="0" fontAlgn="base" hangingPunct="0">
              <a:spcBef>
                <a:spcPct val="0"/>
              </a:spcBef>
              <a:spcAft>
                <a:spcPct val="0"/>
              </a:spcAft>
              <a:defRPr/>
            </a:pPr>
            <a:endParaRPr lang="en-US" sz="2800" dirty="0">
              <a:solidFill>
                <a:srgbClr val="000000"/>
              </a:solidFill>
              <a:ea typeface="ＭＳ Ｐゴシック" panose="020B0600070205080204" pitchFamily="34" charset="-128"/>
            </a:endParaRPr>
          </a:p>
        </p:txBody>
      </p:sp>
      <p:pic>
        <p:nvPicPr>
          <p:cNvPr id="12" name="Picture 11" descr="Scott CC plots1 (1).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315511" y="2204936"/>
            <a:ext cx="584200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uWinterPeas_seededintocorn.jp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3315511" y="2164629"/>
            <a:ext cx="5842000" cy="4433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id="{5599D1A3-CBDC-4D17-8493-456751BF579D}"/>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08270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p:cNvSpPr>
            <a:spLocks noGrp="1" noChangeArrowheads="1"/>
          </p:cNvSpPr>
          <p:nvPr>
            <p:ph type="title"/>
          </p:nvPr>
        </p:nvSpPr>
        <p:spPr>
          <a:xfrm>
            <a:off x="2018370" y="189561"/>
            <a:ext cx="5107259" cy="533400"/>
          </a:xfrm>
        </p:spPr>
        <p:txBody>
          <a:bodyPr>
            <a:noAutofit/>
          </a:bodyPr>
          <a:lstStyle/>
          <a:p>
            <a:pPr eaLnBrk="1" hangingPunct="1"/>
            <a:r>
              <a:rPr lang="en-US" altLang="en-US" sz="4000"/>
              <a:t>How will you seed it?</a:t>
            </a:r>
          </a:p>
        </p:txBody>
      </p:sp>
      <p:sp>
        <p:nvSpPr>
          <p:cNvPr id="70659" name="Text Box 3"/>
          <p:cNvSpPr txBox="1">
            <a:spLocks noChangeArrowheads="1"/>
          </p:cNvSpPr>
          <p:nvPr/>
        </p:nvSpPr>
        <p:spPr bwMode="auto">
          <a:xfrm>
            <a:off x="2018370" y="1194544"/>
            <a:ext cx="5943600" cy="1077218"/>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3200" b="1">
                <a:solidFill>
                  <a:srgbClr val="000000"/>
                </a:solidFill>
                <a:ea typeface="ＭＳ Ｐゴシック" panose="020B0600070205080204" pitchFamily="34" charset="-128"/>
              </a:rPr>
              <a:t>Highboy for establishing into standing corn</a:t>
            </a:r>
          </a:p>
        </p:txBody>
      </p:sp>
      <p:pic>
        <p:nvPicPr>
          <p:cNvPr id="8" name="Picture 7" descr="SEPACCCs09.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68750" y="3095625"/>
            <a:ext cx="50165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39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152400" y="3084479"/>
            <a:ext cx="50292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45AE6B10-8A20-4289-92F4-401222131BB4}"/>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6357917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a:xfrm>
            <a:off x="2286000" y="228600"/>
            <a:ext cx="4572000" cy="533400"/>
          </a:xfrm>
        </p:spPr>
        <p:txBody>
          <a:bodyPr>
            <a:noAutofit/>
          </a:bodyPr>
          <a:lstStyle/>
          <a:p>
            <a:pPr eaLnBrk="1" hangingPunct="1"/>
            <a:r>
              <a:rPr lang="en-US" altLang="en-US" sz="4000"/>
              <a:t>How will you seed it?</a:t>
            </a:r>
          </a:p>
        </p:txBody>
      </p:sp>
      <p:sp>
        <p:nvSpPr>
          <p:cNvPr id="65539" name="Text Box 3"/>
          <p:cNvSpPr txBox="1">
            <a:spLocks noChangeArrowheads="1"/>
          </p:cNvSpPr>
          <p:nvPr/>
        </p:nvSpPr>
        <p:spPr bwMode="auto">
          <a:xfrm>
            <a:off x="3048000" y="1333500"/>
            <a:ext cx="5257800" cy="800219"/>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2800" b="1">
                <a:solidFill>
                  <a:srgbClr val="000000"/>
                </a:solidFill>
                <a:ea typeface="ＭＳ Ｐゴシック" panose="020B0600070205080204" pitchFamily="34" charset="-128"/>
              </a:rPr>
              <a:t>Air Seeder on Combine Head</a:t>
            </a:r>
          </a:p>
          <a:p>
            <a:pPr eaLnBrk="0" fontAlgn="base" hangingPunct="0">
              <a:spcBef>
                <a:spcPct val="0"/>
              </a:spcBef>
              <a:spcAft>
                <a:spcPct val="0"/>
              </a:spcAft>
              <a:defRPr/>
            </a:pPr>
            <a:r>
              <a:rPr lang="en-US" b="1">
                <a:solidFill>
                  <a:srgbClr val="000000"/>
                </a:solidFill>
                <a:ea typeface="ＭＳ Ｐゴシック" panose="020B0600070205080204" pitchFamily="34" charset="-128"/>
              </a:rPr>
              <a:t>Ray McCormick, Vincennes, IN</a:t>
            </a:r>
          </a:p>
        </p:txBody>
      </p:sp>
      <p:sp>
        <p:nvSpPr>
          <p:cNvPr id="39940" name="Text Box 4"/>
          <p:cNvSpPr txBox="1">
            <a:spLocks noChangeArrowheads="1"/>
          </p:cNvSpPr>
          <p:nvPr/>
        </p:nvSpPr>
        <p:spPr bwMode="auto">
          <a:xfrm>
            <a:off x="36851" y="2858022"/>
            <a:ext cx="3886200" cy="3108543"/>
          </a:xfrm>
          <a:prstGeom prst="rect">
            <a:avLst/>
          </a:prstGeom>
          <a:noFill/>
          <a:ln w="9525">
            <a:noFill/>
            <a:miter lim="800000"/>
            <a:headEnd/>
            <a:tailEnd/>
          </a:ln>
        </p:spPr>
        <p:txBody>
          <a:bodyPr>
            <a:spAutoFit/>
          </a:bodyPr>
          <a:lstStyle/>
          <a:p>
            <a:pPr eaLnBrk="0" fontAlgn="base" hangingPunct="0">
              <a:spcBef>
                <a:spcPct val="0"/>
              </a:spcBef>
              <a:spcAft>
                <a:spcPct val="0"/>
              </a:spcAft>
              <a:buFontTx/>
              <a:buChar char="•"/>
              <a:defRPr/>
            </a:pPr>
            <a:r>
              <a:rPr lang="en-US" sz="2800">
                <a:solidFill>
                  <a:srgbClr val="000000"/>
                </a:solidFill>
                <a:ea typeface="ＭＳ Ｐゴシック" panose="020B0600070205080204" pitchFamily="34" charset="-128"/>
              </a:rPr>
              <a:t>Concurrent operation</a:t>
            </a:r>
          </a:p>
          <a:p>
            <a:pPr eaLnBrk="0" fontAlgn="base" hangingPunct="0">
              <a:spcBef>
                <a:spcPct val="0"/>
              </a:spcBef>
              <a:spcAft>
                <a:spcPct val="0"/>
              </a:spcAft>
              <a:buFontTx/>
              <a:buChar char="•"/>
              <a:defRPr/>
            </a:pPr>
            <a:r>
              <a:rPr lang="en-US" sz="2800">
                <a:solidFill>
                  <a:srgbClr val="000000"/>
                </a:solidFill>
                <a:ea typeface="ＭＳ Ｐゴシック" panose="020B0600070205080204" pitchFamily="34" charset="-128"/>
              </a:rPr>
              <a:t>Cheap / Fast</a:t>
            </a:r>
          </a:p>
          <a:p>
            <a:pPr eaLnBrk="0" fontAlgn="base" hangingPunct="0">
              <a:spcBef>
                <a:spcPct val="0"/>
              </a:spcBef>
              <a:spcAft>
                <a:spcPct val="0"/>
              </a:spcAft>
              <a:buFontTx/>
              <a:buChar char="•"/>
              <a:defRPr/>
            </a:pPr>
            <a:r>
              <a:rPr lang="en-US" sz="2800">
                <a:solidFill>
                  <a:srgbClr val="000000"/>
                </a:solidFill>
                <a:ea typeface="ＭＳ Ｐゴシック" panose="020B0600070205080204" pitchFamily="34" charset="-128"/>
              </a:rPr>
              <a:t>Provides a random plant spacing</a:t>
            </a:r>
          </a:p>
          <a:p>
            <a:pPr eaLnBrk="0" fontAlgn="base" hangingPunct="0">
              <a:spcBef>
                <a:spcPct val="0"/>
              </a:spcBef>
              <a:spcAft>
                <a:spcPct val="0"/>
              </a:spcAft>
              <a:buFontTx/>
              <a:buChar char="•"/>
              <a:defRPr/>
            </a:pPr>
            <a:r>
              <a:rPr lang="en-US" sz="2800">
                <a:solidFill>
                  <a:srgbClr val="000000"/>
                </a:solidFill>
                <a:ea typeface="ＭＳ Ｐゴシック" panose="020B0600070205080204" pitchFamily="34" charset="-128"/>
              </a:rPr>
              <a:t>Seed placed beneath the residue</a:t>
            </a:r>
          </a:p>
          <a:p>
            <a:pPr eaLnBrk="0" fontAlgn="base" hangingPunct="0">
              <a:spcBef>
                <a:spcPct val="0"/>
              </a:spcBef>
              <a:spcAft>
                <a:spcPct val="0"/>
              </a:spcAft>
              <a:defRPr/>
            </a:pPr>
            <a:endParaRPr lang="en-US" sz="2800">
              <a:solidFill>
                <a:srgbClr val="000000"/>
              </a:solidFill>
              <a:ea typeface="ＭＳ Ｐゴシック" panose="020B0600070205080204" pitchFamily="34" charset="-128"/>
            </a:endParaRPr>
          </a:p>
        </p:txBody>
      </p:sp>
      <p:pic>
        <p:nvPicPr>
          <p:cNvPr id="447493" name="Picture 7" descr="DeSutter seede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05450" y="2895600"/>
            <a:ext cx="2400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23051" y="2743200"/>
            <a:ext cx="523716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31278" y="2559665"/>
            <a:ext cx="5237163" cy="3927873"/>
          </a:xfrm>
          <a:prstGeom prst="rect">
            <a:avLst/>
          </a:prstGeom>
        </p:spPr>
      </p:pic>
      <p:sp>
        <p:nvSpPr>
          <p:cNvPr id="3" name="Footer Placeholder 2">
            <a:extLst>
              <a:ext uri="{FF2B5EF4-FFF2-40B4-BE49-F238E27FC236}">
                <a16:creationId xmlns:a16="http://schemas.microsoft.com/office/drawing/2014/main" id="{A696F5C6-88E2-4289-9099-832D88244505}"/>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0683299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3257"/>
                                        </p:tgtEl>
                                        <p:attrNameLst>
                                          <p:attrName>style.visibility</p:attrName>
                                        </p:attrNameLst>
                                      </p:cBhvr>
                                      <p:to>
                                        <p:strVal val="visible"/>
                                      </p:to>
                                    </p:set>
                                    <p:animEffect transition="in" filter="blinds(horizontal)">
                                      <p:cBhvr>
                                        <p:cTn id="7" dur="500"/>
                                        <p:tgtEl>
                                          <p:spTgt spid="53257"/>
                                        </p:tgtEl>
                                      </p:cBhvr>
                                    </p:animEffect>
                                  </p:childTnLst>
                                </p:cTn>
                              </p:par>
                              <p:par>
                                <p:cTn id="8" presetID="3" presetClass="entr" presetSubtype="10" fill="hold" nodeType="withEffect">
                                  <p:stCondLst>
                                    <p:cond delay="0"/>
                                  </p:stCondLst>
                                  <p:childTnLst>
                                    <p:set>
                                      <p:cBhvr>
                                        <p:cTn id="9" dur="1" fill="hold">
                                          <p:stCondLst>
                                            <p:cond delay="0"/>
                                          </p:stCondLst>
                                        </p:cTn>
                                        <p:tgtEl>
                                          <p:spTgt spid="39940">
                                            <p:txEl>
                                              <p:pRg st="1" end="1"/>
                                            </p:txEl>
                                          </p:spTgt>
                                        </p:tgtEl>
                                        <p:attrNameLst>
                                          <p:attrName>style.visibility</p:attrName>
                                        </p:attrNameLst>
                                      </p:cBhvr>
                                      <p:to>
                                        <p:strVal val="visible"/>
                                      </p:to>
                                    </p:set>
                                    <p:animEffect transition="in" filter="blinds(horizontal)">
                                      <p:cBhvr>
                                        <p:cTn id="10" dur="500"/>
                                        <p:tgtEl>
                                          <p:spTgt spid="39940">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9940">
                                            <p:txEl>
                                              <p:pRg st="0" end="0"/>
                                            </p:txEl>
                                          </p:spTgt>
                                        </p:tgtEl>
                                        <p:attrNameLst>
                                          <p:attrName>style.visibility</p:attrName>
                                        </p:attrNameLst>
                                      </p:cBhvr>
                                      <p:to>
                                        <p:strVal val="visible"/>
                                      </p:to>
                                    </p:set>
                                    <p:animEffect transition="in" filter="blinds(horizontal)">
                                      <p:cBhvr>
                                        <p:cTn id="13" dur="500"/>
                                        <p:tgtEl>
                                          <p:spTgt spid="39940">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9940">
                                            <p:txEl>
                                              <p:pRg st="2" end="2"/>
                                            </p:txEl>
                                          </p:spTgt>
                                        </p:tgtEl>
                                        <p:attrNameLst>
                                          <p:attrName>style.visibility</p:attrName>
                                        </p:attrNameLst>
                                      </p:cBhvr>
                                      <p:to>
                                        <p:strVal val="visible"/>
                                      </p:to>
                                    </p:set>
                                    <p:animEffect transition="in" filter="blinds(horizontal)">
                                      <p:cBhvr>
                                        <p:cTn id="16" dur="500"/>
                                        <p:tgtEl>
                                          <p:spTgt spid="39940">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9940">
                                            <p:txEl>
                                              <p:pRg st="3" end="3"/>
                                            </p:txEl>
                                          </p:spTgt>
                                        </p:tgtEl>
                                        <p:attrNameLst>
                                          <p:attrName>style.visibility</p:attrName>
                                        </p:attrNameLst>
                                      </p:cBhvr>
                                      <p:to>
                                        <p:strVal val="visible"/>
                                      </p:to>
                                    </p:set>
                                    <p:animEffect transition="in" filter="blinds(horizontal)">
                                      <p:cBhvr>
                                        <p:cTn id="19" dur="500"/>
                                        <p:tgtEl>
                                          <p:spTgt spid="3994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a:xfrm>
            <a:off x="2030916" y="275547"/>
            <a:ext cx="5082168" cy="533400"/>
          </a:xfrm>
        </p:spPr>
        <p:txBody>
          <a:bodyPr>
            <a:noAutofit/>
          </a:bodyPr>
          <a:lstStyle/>
          <a:p>
            <a:pPr eaLnBrk="1" hangingPunct="1"/>
            <a:r>
              <a:rPr lang="en-US" altLang="en-US" sz="4000"/>
              <a:t>How will you seed it?</a:t>
            </a:r>
          </a:p>
        </p:txBody>
      </p:sp>
      <p:sp>
        <p:nvSpPr>
          <p:cNvPr id="72707" name="Text Box 3"/>
          <p:cNvSpPr txBox="1">
            <a:spLocks noChangeArrowheads="1"/>
          </p:cNvSpPr>
          <p:nvPr/>
        </p:nvSpPr>
        <p:spPr bwMode="auto">
          <a:xfrm>
            <a:off x="1028700" y="1126891"/>
            <a:ext cx="7086600" cy="461665"/>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2400" b="1">
                <a:solidFill>
                  <a:srgbClr val="000000"/>
                </a:solidFill>
                <a:ea typeface="ＭＳ Ｐゴシック" panose="020B0600070205080204" pitchFamily="34" charset="-128"/>
              </a:rPr>
              <a:t>Precision planting in narrow rows (15” rows)</a:t>
            </a:r>
          </a:p>
        </p:txBody>
      </p:sp>
      <p:sp>
        <p:nvSpPr>
          <p:cNvPr id="72708" name="Text Box 4"/>
          <p:cNvSpPr txBox="1">
            <a:spLocks noChangeArrowheads="1"/>
          </p:cNvSpPr>
          <p:nvPr/>
        </p:nvSpPr>
        <p:spPr bwMode="auto">
          <a:xfrm>
            <a:off x="76200" y="2819400"/>
            <a:ext cx="4114800" cy="3108543"/>
          </a:xfrm>
          <a:prstGeom prst="rect">
            <a:avLst/>
          </a:prstGeom>
          <a:noFill/>
          <a:ln w="9525">
            <a:noFill/>
            <a:miter lim="800000"/>
            <a:headEnd/>
            <a:tailEnd/>
          </a:ln>
        </p:spPr>
        <p:txBody>
          <a:bodyPr wrap="square" lIns="91440" tIns="45720" rIns="91440" bIns="45720" anchor="t">
            <a:spAutoFit/>
          </a:bodyPr>
          <a:lstStyle/>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Use existing bean planter</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Less seed per acre</a:t>
            </a:r>
          </a:p>
          <a:p>
            <a:pPr eaLnBrk="0" fontAlgn="base" hangingPunct="0">
              <a:spcBef>
                <a:spcPct val="0"/>
              </a:spcBef>
              <a:spcAft>
                <a:spcPct val="0"/>
              </a:spcAft>
              <a:buFontTx/>
              <a:buChar char="•"/>
              <a:defRPr/>
            </a:pPr>
            <a:r>
              <a:rPr lang="en-US" sz="2800" dirty="0">
                <a:solidFill>
                  <a:srgbClr val="000000"/>
                </a:solidFill>
                <a:ea typeface="ＭＳ Ｐゴシック"/>
              </a:rPr>
              <a:t>Provides precision row/ plant spacing</a:t>
            </a:r>
            <a:endParaRPr lang="en-US" sz="2800">
              <a:solidFill>
                <a:srgbClr val="000000"/>
              </a:solidFill>
              <a:ea typeface="ＭＳ Ｐゴシック"/>
              <a:cs typeface="Calibri"/>
            </a:endParaRP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 Consistent results</a:t>
            </a:r>
          </a:p>
          <a:p>
            <a:pPr eaLnBrk="0" fontAlgn="base" hangingPunct="0">
              <a:spcBef>
                <a:spcPct val="0"/>
              </a:spcBef>
              <a:spcAft>
                <a:spcPct val="0"/>
              </a:spcAft>
              <a:buFontTx/>
              <a:buChar char="•"/>
              <a:defRPr/>
            </a:pPr>
            <a:r>
              <a:rPr lang="en-US" sz="2800" dirty="0">
                <a:solidFill>
                  <a:srgbClr val="000000"/>
                </a:solidFill>
                <a:ea typeface="ＭＳ Ｐゴシック" panose="020B0600070205080204" pitchFamily="34" charset="-128"/>
              </a:rPr>
              <a:t>Good soil to seed contact</a:t>
            </a:r>
          </a:p>
          <a:p>
            <a:pPr eaLnBrk="0" fontAlgn="base" hangingPunct="0">
              <a:spcBef>
                <a:spcPct val="0"/>
              </a:spcBef>
              <a:spcAft>
                <a:spcPct val="0"/>
              </a:spcAft>
              <a:defRPr/>
            </a:pPr>
            <a:endParaRPr lang="en-US" sz="2800" dirty="0">
              <a:solidFill>
                <a:srgbClr val="000000"/>
              </a:solidFill>
              <a:ea typeface="ＭＳ Ｐゴシック" panose="020B0600070205080204" pitchFamily="34" charset="-128"/>
            </a:endParaRPr>
          </a:p>
        </p:txBody>
      </p:sp>
      <p:pic>
        <p:nvPicPr>
          <p:cNvPr id="445445" name="Picture 8" descr="Ryegrass drille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45173" y="1981796"/>
            <a:ext cx="4800600" cy="359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2010 Baird15in Cover Crop-2.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061077" y="1984551"/>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961F0ACB-561E-464D-A66C-C2A2D801A157}"/>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4114219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1A2D98E-2C7F-490C-A125-9C92403EBEA2}"/>
              </a:ext>
            </a:extLst>
          </p:cNvPr>
          <p:cNvSpPr>
            <a:spLocks noGrp="1"/>
          </p:cNvSpPr>
          <p:nvPr>
            <p:ph type="ftr" sz="quarter" idx="11"/>
          </p:nvPr>
        </p:nvSpPr>
        <p:spPr/>
        <p:txBody>
          <a:bodyPr/>
          <a:lstStyle/>
          <a:p>
            <a:r>
              <a:rPr lang="en-US"/>
              <a:t>NRCS | SHD | Cover Crop Management | v3.0</a:t>
            </a:r>
          </a:p>
        </p:txBody>
      </p:sp>
      <p:sp>
        <p:nvSpPr>
          <p:cNvPr id="2" name="Title 1">
            <a:extLst>
              <a:ext uri="{FF2B5EF4-FFF2-40B4-BE49-F238E27FC236}">
                <a16:creationId xmlns:a16="http://schemas.microsoft.com/office/drawing/2014/main" id="{91C98722-1429-40CE-9C74-C0EAB41670FC}"/>
              </a:ext>
            </a:extLst>
          </p:cNvPr>
          <p:cNvSpPr>
            <a:spLocks noGrp="1"/>
          </p:cNvSpPr>
          <p:nvPr>
            <p:ph type="title"/>
          </p:nvPr>
        </p:nvSpPr>
        <p:spPr>
          <a:xfrm>
            <a:off x="1153550" y="-277586"/>
            <a:ext cx="7886700" cy="1325563"/>
          </a:xfrm>
        </p:spPr>
        <p:txBody>
          <a:bodyPr/>
          <a:lstStyle/>
          <a:p>
            <a:r>
              <a:rPr lang="en-US" dirty="0"/>
              <a:t>Inter-seeding Options</a:t>
            </a:r>
          </a:p>
        </p:txBody>
      </p:sp>
      <p:pic>
        <p:nvPicPr>
          <p:cNvPr id="8" name="Picture 7">
            <a:extLst>
              <a:ext uri="{FF2B5EF4-FFF2-40B4-BE49-F238E27FC236}">
                <a16:creationId xmlns:a16="http://schemas.microsoft.com/office/drawing/2014/main" id="{39002D41-8498-4316-A4CE-5CD62AFB2120}"/>
              </a:ext>
            </a:extLst>
          </p:cNvPr>
          <p:cNvPicPr>
            <a:picLocks noChangeAspect="1"/>
          </p:cNvPicPr>
          <p:nvPr/>
        </p:nvPicPr>
        <p:blipFill>
          <a:blip r:embed="rId3"/>
          <a:stretch>
            <a:fillRect/>
          </a:stretch>
        </p:blipFill>
        <p:spPr>
          <a:xfrm>
            <a:off x="4092090" y="3252100"/>
            <a:ext cx="5098545" cy="3617127"/>
          </a:xfrm>
          <a:prstGeom prst="rect">
            <a:avLst/>
          </a:prstGeom>
        </p:spPr>
      </p:pic>
      <p:pic>
        <p:nvPicPr>
          <p:cNvPr id="10" name="Picture 9">
            <a:extLst>
              <a:ext uri="{FF2B5EF4-FFF2-40B4-BE49-F238E27FC236}">
                <a16:creationId xmlns:a16="http://schemas.microsoft.com/office/drawing/2014/main" id="{25406027-73BF-4B27-BC09-E7AFE2213FC4}"/>
              </a:ext>
            </a:extLst>
          </p:cNvPr>
          <p:cNvPicPr>
            <a:picLocks noChangeAspect="1"/>
          </p:cNvPicPr>
          <p:nvPr/>
        </p:nvPicPr>
        <p:blipFill>
          <a:blip r:embed="rId4"/>
          <a:stretch>
            <a:fillRect/>
          </a:stretch>
        </p:blipFill>
        <p:spPr>
          <a:xfrm>
            <a:off x="3910281" y="738544"/>
            <a:ext cx="5261304" cy="3619654"/>
          </a:xfrm>
          <a:prstGeom prst="rect">
            <a:avLst/>
          </a:prstGeom>
        </p:spPr>
      </p:pic>
      <p:sp>
        <p:nvSpPr>
          <p:cNvPr id="13" name="TextBox 12">
            <a:extLst>
              <a:ext uri="{FF2B5EF4-FFF2-40B4-BE49-F238E27FC236}">
                <a16:creationId xmlns:a16="http://schemas.microsoft.com/office/drawing/2014/main" id="{2498AAA6-CD82-424D-B891-B72B71FB6B6C}"/>
              </a:ext>
            </a:extLst>
          </p:cNvPr>
          <p:cNvSpPr txBox="1"/>
          <p:nvPr/>
        </p:nvSpPr>
        <p:spPr>
          <a:xfrm>
            <a:off x="4572000" y="6407562"/>
            <a:ext cx="4599585" cy="461665"/>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r>
              <a:rPr lang="en-US" sz="2400"/>
              <a:t>Annual ryegrass Oct 30</a:t>
            </a:r>
            <a:r>
              <a:rPr lang="en-US" sz="2400" baseline="30000"/>
              <a:t>th</a:t>
            </a:r>
            <a:r>
              <a:rPr lang="en-US" sz="2400"/>
              <a:t> Central NY </a:t>
            </a:r>
          </a:p>
        </p:txBody>
      </p:sp>
      <p:pic>
        <p:nvPicPr>
          <p:cNvPr id="16" name="Picture 15" descr="IMG_5619.JPG">
            <a:extLst>
              <a:ext uri="{FF2B5EF4-FFF2-40B4-BE49-F238E27FC236}">
                <a16:creationId xmlns:a16="http://schemas.microsoft.com/office/drawing/2014/main" id="{1F401152-7892-410B-BD98-128323B5173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992" y="3821227"/>
            <a:ext cx="4572000" cy="3048000"/>
          </a:xfrm>
          <a:prstGeom prst="rect">
            <a:avLst/>
          </a:prstGeom>
        </p:spPr>
      </p:pic>
      <p:sp>
        <p:nvSpPr>
          <p:cNvPr id="18" name="TextBox 17">
            <a:extLst>
              <a:ext uri="{FF2B5EF4-FFF2-40B4-BE49-F238E27FC236}">
                <a16:creationId xmlns:a16="http://schemas.microsoft.com/office/drawing/2014/main" id="{971FD3C0-34EB-4C9E-B5FE-01A8DE65AEF1}"/>
              </a:ext>
            </a:extLst>
          </p:cNvPr>
          <p:cNvSpPr txBox="1"/>
          <p:nvPr/>
        </p:nvSpPr>
        <p:spPr>
          <a:xfrm>
            <a:off x="686054" y="6489483"/>
            <a:ext cx="2313775" cy="461665"/>
          </a:xfrm>
          <a:prstGeom prst="rect">
            <a:avLst/>
          </a:prstGeom>
          <a:solidFill>
            <a:schemeClr val="bg1"/>
          </a:solidFill>
        </p:spPr>
        <p:txBody>
          <a:bodyPr wrap="none" rtlCol="0">
            <a:spAutoFit/>
          </a:bodyPr>
          <a:lstStyle/>
          <a:p>
            <a:r>
              <a:rPr lang="en-US" sz="2400"/>
              <a:t>ARG, legume mix</a:t>
            </a:r>
          </a:p>
        </p:txBody>
      </p:sp>
      <p:pic>
        <p:nvPicPr>
          <p:cNvPr id="20" name="Content Placeholder 3" descr="IMGP5522.JPG">
            <a:extLst>
              <a:ext uri="{FF2B5EF4-FFF2-40B4-BE49-F238E27FC236}">
                <a16:creationId xmlns:a16="http://schemas.microsoft.com/office/drawing/2014/main" id="{3E1C4F77-C11D-40AA-A580-085445115B0D}"/>
              </a:ext>
            </a:extLst>
          </p:cNvPr>
          <p:cNvPicPr>
            <a:picLocks noGrp="1" noChangeAspect="1"/>
          </p:cNvPicPr>
          <p:nvPr>
            <p:ph idx="1"/>
          </p:nvPr>
        </p:nvPicPr>
        <p:blipFill>
          <a:blip r:embed="rId6" cstate="email">
            <a:extLst>
              <a:ext uri="{28A0092B-C50C-407E-A947-70E740481C1C}">
                <a14:useLocalDpi xmlns:a14="http://schemas.microsoft.com/office/drawing/2010/main"/>
              </a:ext>
            </a:extLst>
          </a:blip>
          <a:stretch>
            <a:fillRect/>
          </a:stretch>
        </p:blipFill>
        <p:spPr>
          <a:xfrm>
            <a:off x="-72992" y="738544"/>
            <a:ext cx="5169892" cy="3430439"/>
          </a:xfrm>
          <a:prstGeom prst="rect">
            <a:avLst/>
          </a:prstGeom>
        </p:spPr>
      </p:pic>
      <p:sp>
        <p:nvSpPr>
          <p:cNvPr id="21" name="TextBox 20">
            <a:extLst>
              <a:ext uri="{FF2B5EF4-FFF2-40B4-BE49-F238E27FC236}">
                <a16:creationId xmlns:a16="http://schemas.microsoft.com/office/drawing/2014/main" id="{09C844AC-20DE-4EBA-97CE-21A9327BC761}"/>
              </a:ext>
            </a:extLst>
          </p:cNvPr>
          <p:cNvSpPr txBox="1"/>
          <p:nvPr/>
        </p:nvSpPr>
        <p:spPr>
          <a:xfrm>
            <a:off x="668066" y="3632012"/>
            <a:ext cx="3365280" cy="461665"/>
          </a:xfrm>
          <a:prstGeom prst="rect">
            <a:avLst/>
          </a:prstGeom>
          <a:solidFill>
            <a:schemeClr val="bg1"/>
          </a:solidFill>
        </p:spPr>
        <p:txBody>
          <a:bodyPr wrap="none" rtlCol="0">
            <a:spAutoFit/>
          </a:bodyPr>
          <a:lstStyle/>
          <a:p>
            <a:r>
              <a:rPr lang="en-US" sz="2400" err="1"/>
              <a:t>Interseeding</a:t>
            </a:r>
            <a:r>
              <a:rPr lang="en-US" sz="2400"/>
              <a:t> into V6 Corn</a:t>
            </a:r>
          </a:p>
        </p:txBody>
      </p:sp>
      <p:sp>
        <p:nvSpPr>
          <p:cNvPr id="22" name="TextBox 21">
            <a:extLst>
              <a:ext uri="{FF2B5EF4-FFF2-40B4-BE49-F238E27FC236}">
                <a16:creationId xmlns:a16="http://schemas.microsoft.com/office/drawing/2014/main" id="{D8CBDC0C-F498-4F57-93FC-A537FB648C6D}"/>
              </a:ext>
            </a:extLst>
          </p:cNvPr>
          <p:cNvSpPr txBox="1"/>
          <p:nvPr/>
        </p:nvSpPr>
        <p:spPr>
          <a:xfrm>
            <a:off x="4774404" y="3513043"/>
            <a:ext cx="3991477" cy="830997"/>
          </a:xfrm>
          <a:prstGeom prst="rect">
            <a:avLst/>
          </a:prstGeom>
          <a:solidFill>
            <a:schemeClr val="bg1"/>
          </a:solidFill>
        </p:spPr>
        <p:txBody>
          <a:bodyPr wrap="none" rtlCol="0">
            <a:spAutoFit/>
          </a:bodyPr>
          <a:lstStyle/>
          <a:p>
            <a:r>
              <a:rPr lang="en-US" sz="2400"/>
              <a:t>Crimson clover about 8 weeks </a:t>
            </a:r>
          </a:p>
          <a:p>
            <a:r>
              <a:rPr lang="en-US" sz="2400"/>
              <a:t>after </a:t>
            </a:r>
            <a:r>
              <a:rPr lang="en-US" sz="2400" err="1"/>
              <a:t>interseeding</a:t>
            </a:r>
            <a:r>
              <a:rPr lang="en-US" sz="2400"/>
              <a:t> </a:t>
            </a:r>
          </a:p>
        </p:txBody>
      </p:sp>
      <p:pic>
        <p:nvPicPr>
          <p:cNvPr id="5" name="Picture 4" descr="A long black pipe in a field&#10;&#10;Description automatically generated">
            <a:extLst>
              <a:ext uri="{FF2B5EF4-FFF2-40B4-BE49-F238E27FC236}">
                <a16:creationId xmlns:a16="http://schemas.microsoft.com/office/drawing/2014/main" id="{BFDEF37D-9678-78E4-EAFA-BA7A70DD96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42170" y="947228"/>
            <a:ext cx="4935278" cy="3013070"/>
          </a:xfrm>
          <a:prstGeom prst="rect">
            <a:avLst/>
          </a:prstGeom>
        </p:spPr>
      </p:pic>
    </p:spTree>
    <p:extLst>
      <p:ext uri="{BB962C8B-B14F-4D97-AF65-F5344CB8AC3E}">
        <p14:creationId xmlns:p14="http://schemas.microsoft.com/office/powerpoint/2010/main" val="3523045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230E19-5BA0-45B8-9ABC-999B47FEE62E}"/>
              </a:ext>
            </a:extLst>
          </p:cNvPr>
          <p:cNvSpPr>
            <a:spLocks noGrp="1"/>
          </p:cNvSpPr>
          <p:nvPr>
            <p:ph type="ftr" sz="quarter" idx="11"/>
          </p:nvPr>
        </p:nvSpPr>
        <p:spPr/>
        <p:txBody>
          <a:bodyPr/>
          <a:lstStyle/>
          <a:p>
            <a:r>
              <a:rPr lang="en-US"/>
              <a:t>NRCS | SHD | Cover Crop Management | v3.0</a:t>
            </a:r>
          </a:p>
        </p:txBody>
      </p:sp>
      <p:sp>
        <p:nvSpPr>
          <p:cNvPr id="3" name="TextBox 2">
            <a:extLst>
              <a:ext uri="{FF2B5EF4-FFF2-40B4-BE49-F238E27FC236}">
                <a16:creationId xmlns:a16="http://schemas.microsoft.com/office/drawing/2014/main" id="{C5CBAE5D-205A-42E9-AD79-E403A40FF82B}"/>
              </a:ext>
            </a:extLst>
          </p:cNvPr>
          <p:cNvSpPr txBox="1"/>
          <p:nvPr/>
        </p:nvSpPr>
        <p:spPr>
          <a:xfrm>
            <a:off x="401444" y="1206413"/>
            <a:ext cx="5464097" cy="5016758"/>
          </a:xfrm>
          <a:prstGeom prst="rect">
            <a:avLst/>
          </a:prstGeom>
          <a:noFill/>
        </p:spPr>
        <p:txBody>
          <a:bodyPr wrap="square" lIns="91440" tIns="45720" rIns="91440" bIns="45720" rtlCol="0" anchor="t">
            <a:spAutoFit/>
          </a:bodyPr>
          <a:lstStyle/>
          <a:p>
            <a:r>
              <a:rPr lang="en-US" altLang="en-US" sz="2000" dirty="0">
                <a:latin typeface="Arial" panose="020B0604020202020204" pitchFamily="34" charset="0"/>
                <a:ea typeface="ＭＳ Ｐゴシック" panose="020B0600070205080204" pitchFamily="34" charset="-128"/>
              </a:rPr>
              <a:t>Advantages:  </a:t>
            </a:r>
          </a:p>
          <a:p>
            <a:pPr marL="342900" indent="-342900">
              <a:buFont typeface="Arial" panose="020B0604020202020204" pitchFamily="34" charset="0"/>
              <a:buChar char="•"/>
            </a:pPr>
            <a:r>
              <a:rPr lang="en-US" altLang="en-US" sz="2000" dirty="0">
                <a:latin typeface="Arial" panose="020B0604020202020204" pitchFamily="34" charset="0"/>
                <a:ea typeface="ＭＳ Ｐゴシック" panose="020B0600070205080204" pitchFamily="34" charset="-128"/>
              </a:rPr>
              <a:t>increased biomass for weed control</a:t>
            </a:r>
          </a:p>
          <a:p>
            <a:pPr marL="342900" indent="-342900">
              <a:buFont typeface="Arial" panose="020B0604020202020204" pitchFamily="34" charset="0"/>
              <a:buChar char="•"/>
            </a:pPr>
            <a:r>
              <a:rPr lang="en-US" altLang="en-US" sz="2000" dirty="0">
                <a:latin typeface="Arial" panose="020B0604020202020204" pitchFamily="34" charset="0"/>
                <a:ea typeface="ＭＳ Ｐゴシック" panose="020B0600070205080204" pitchFamily="34" charset="-128"/>
              </a:rPr>
              <a:t>better planter performance in standing cover vs a thick mat</a:t>
            </a:r>
          </a:p>
          <a:p>
            <a:pPr marL="342900" indent="-342900">
              <a:buFont typeface="Arial" panose="020B0604020202020204" pitchFamily="34" charset="0"/>
              <a:buChar char="•"/>
            </a:pPr>
            <a:r>
              <a:rPr lang="en-US" altLang="en-US" sz="2000" dirty="0">
                <a:latin typeface="Arial" panose="020B0604020202020204" pitchFamily="34" charset="0"/>
                <a:ea typeface="ＭＳ Ｐゴシック" panose="020B0600070205080204" pitchFamily="34" charset="-128"/>
              </a:rPr>
              <a:t>more biomass reduces evaporation and erosion</a:t>
            </a:r>
          </a:p>
          <a:p>
            <a:r>
              <a:rPr lang="en-US" altLang="en-US" sz="2000" dirty="0">
                <a:latin typeface="Arial" panose="020B0604020202020204" pitchFamily="34" charset="0"/>
                <a:ea typeface="ＭＳ Ｐゴシック" panose="020B0600070205080204" pitchFamily="34" charset="-128"/>
              </a:rPr>
              <a:t> </a:t>
            </a:r>
          </a:p>
          <a:p>
            <a:r>
              <a:rPr lang="en-US" altLang="en-US" sz="2000" dirty="0">
                <a:latin typeface="Arial"/>
                <a:ea typeface="ＭＳ Ｐゴシック"/>
                <a:cs typeface="Arial"/>
              </a:rPr>
              <a:t> Plan accordingly to reduce potential challenges</a:t>
            </a:r>
            <a:endParaRPr lang="en-US" altLang="en-US" sz="2000" dirty="0">
              <a:latin typeface="Arial" panose="020B0604020202020204" pitchFamily="34" charset="0"/>
              <a:ea typeface="ＭＳ Ｐゴシック" panose="020B0600070205080204" pitchFamily="34" charset="-128"/>
              <a:cs typeface="Arial"/>
            </a:endParaRPr>
          </a:p>
          <a:p>
            <a:pPr marL="342900" indent="-342900">
              <a:buFont typeface="Arial" panose="020B0604020202020204" pitchFamily="34" charset="0"/>
              <a:buChar char="•"/>
            </a:pPr>
            <a:r>
              <a:rPr lang="en-US" altLang="en-US" sz="2000" dirty="0">
                <a:latin typeface="Arial"/>
                <a:ea typeface="ＭＳ Ｐゴシック"/>
                <a:cs typeface="Arial"/>
              </a:rPr>
              <a:t>increased pest pressure (green bridge?)</a:t>
            </a:r>
            <a:endParaRPr lang="en-US" altLang="en-US" sz="2000" dirty="0">
              <a:latin typeface="Arial" panose="020B0604020202020204" pitchFamily="34" charset="0"/>
              <a:ea typeface="ＭＳ Ｐゴシック" panose="020B0600070205080204" pitchFamily="34" charset="-128"/>
              <a:cs typeface="Arial"/>
            </a:endParaRPr>
          </a:p>
          <a:p>
            <a:pPr marL="342900" indent="-342900">
              <a:buFont typeface="Arial" panose="020B0604020202020204" pitchFamily="34" charset="0"/>
              <a:buChar char="•"/>
            </a:pPr>
            <a:r>
              <a:rPr lang="en-US" altLang="en-US" sz="2000" dirty="0">
                <a:latin typeface="Arial" panose="020B0604020202020204" pitchFamily="34" charset="0"/>
                <a:ea typeface="ＭＳ Ｐゴシック" panose="020B0600070205080204" pitchFamily="34" charset="-128"/>
              </a:rPr>
              <a:t>more risk of wrapping on planter drives and wheels; hair pinning</a:t>
            </a:r>
          </a:p>
          <a:p>
            <a:pPr marL="342900" indent="-342900">
              <a:buFont typeface="Arial" panose="020B0604020202020204" pitchFamily="34" charset="0"/>
              <a:buChar char="•"/>
            </a:pPr>
            <a:r>
              <a:rPr lang="en-US" altLang="en-US" sz="2000" dirty="0">
                <a:latin typeface="Arial" panose="020B0604020202020204" pitchFamily="34" charset="0"/>
                <a:ea typeface="ＭＳ Ｐゴシック" panose="020B0600070205080204" pitchFamily="34" charset="-128"/>
              </a:rPr>
              <a:t>pollen shed plugging breathers or air flow devices</a:t>
            </a:r>
          </a:p>
          <a:p>
            <a:pPr marL="342900" indent="-342900">
              <a:buFont typeface="Arial" panose="020B0604020202020204" pitchFamily="34" charset="0"/>
              <a:buChar char="•"/>
            </a:pPr>
            <a:r>
              <a:rPr lang="en-US" altLang="en-US" sz="2000" dirty="0">
                <a:latin typeface="Arial" panose="020B0604020202020204" pitchFamily="34" charset="0"/>
                <a:ea typeface="ＭＳ Ｐゴシック" panose="020B0600070205080204" pitchFamily="34" charset="-128"/>
              </a:rPr>
              <a:t>over utilization of moisture.</a:t>
            </a:r>
          </a:p>
          <a:p>
            <a:endParaRPr lang="en-US" sz="2000" dirty="0"/>
          </a:p>
        </p:txBody>
      </p:sp>
      <p:sp>
        <p:nvSpPr>
          <p:cNvPr id="6" name="TextBox 5">
            <a:extLst>
              <a:ext uri="{FF2B5EF4-FFF2-40B4-BE49-F238E27FC236}">
                <a16:creationId xmlns:a16="http://schemas.microsoft.com/office/drawing/2014/main" id="{294CAE0C-DC1E-47F7-B1BB-569CCE1CD4C5}"/>
              </a:ext>
            </a:extLst>
          </p:cNvPr>
          <p:cNvSpPr txBox="1"/>
          <p:nvPr/>
        </p:nvSpPr>
        <p:spPr>
          <a:xfrm>
            <a:off x="1973766" y="167268"/>
            <a:ext cx="5464097" cy="769441"/>
          </a:xfrm>
          <a:prstGeom prst="rect">
            <a:avLst/>
          </a:prstGeom>
          <a:noFill/>
        </p:spPr>
        <p:txBody>
          <a:bodyPr wrap="square" rtlCol="0">
            <a:spAutoFit/>
          </a:bodyPr>
          <a:lstStyle/>
          <a:p>
            <a:r>
              <a:rPr lang="en-US" sz="4400">
                <a:solidFill>
                  <a:srgbClr val="005941"/>
                </a:solidFill>
                <a:latin typeface="+mj-lt"/>
              </a:rPr>
              <a:t>Planting Green</a:t>
            </a:r>
          </a:p>
        </p:txBody>
      </p:sp>
      <p:pic>
        <p:nvPicPr>
          <p:cNvPr id="5" name="Picture 4">
            <a:extLst>
              <a:ext uri="{FF2B5EF4-FFF2-40B4-BE49-F238E27FC236}">
                <a16:creationId xmlns:a16="http://schemas.microsoft.com/office/drawing/2014/main" id="{E1600E99-DDC1-4AE0-88AC-5039482FA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835" y="936709"/>
            <a:ext cx="3497765" cy="2623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1B5D3594-299D-1249-796D-0CE1BF276A56}"/>
              </a:ext>
            </a:extLst>
          </p:cNvPr>
          <p:cNvPicPr>
            <a:picLocks noChangeAspect="1"/>
          </p:cNvPicPr>
          <p:nvPr/>
        </p:nvPicPr>
        <p:blipFill>
          <a:blip r:embed="rId4"/>
          <a:stretch>
            <a:fillRect/>
          </a:stretch>
        </p:blipFill>
        <p:spPr>
          <a:xfrm>
            <a:off x="5865541" y="4260069"/>
            <a:ext cx="3169544" cy="2036356"/>
          </a:xfrm>
          <a:prstGeom prst="rect">
            <a:avLst/>
          </a:prstGeom>
        </p:spPr>
      </p:pic>
      <p:pic>
        <p:nvPicPr>
          <p:cNvPr id="9" name="Picture 8">
            <a:extLst>
              <a:ext uri="{FF2B5EF4-FFF2-40B4-BE49-F238E27FC236}">
                <a16:creationId xmlns:a16="http://schemas.microsoft.com/office/drawing/2014/main" id="{781237CA-D800-3263-AC6E-628E6E7842A7}"/>
              </a:ext>
            </a:extLst>
          </p:cNvPr>
          <p:cNvPicPr>
            <a:picLocks noChangeAspect="1"/>
          </p:cNvPicPr>
          <p:nvPr/>
        </p:nvPicPr>
        <p:blipFill>
          <a:blip r:embed="rId5"/>
          <a:stretch>
            <a:fillRect/>
          </a:stretch>
        </p:blipFill>
        <p:spPr>
          <a:xfrm>
            <a:off x="5811084" y="3655943"/>
            <a:ext cx="3278458" cy="30347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1801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160" y="609600"/>
            <a:ext cx="8229600" cy="1143000"/>
          </a:xfrm>
        </p:spPr>
        <p:txBody>
          <a:bodyPr/>
          <a:lstStyle/>
          <a:p>
            <a:r>
              <a:rPr lang="en-US"/>
              <a:t>Cover Crop Termination Methods</a:t>
            </a:r>
          </a:p>
        </p:txBody>
      </p:sp>
      <p:sp>
        <p:nvSpPr>
          <p:cNvPr id="3" name="Content Placeholder 2"/>
          <p:cNvSpPr>
            <a:spLocks noGrp="1"/>
          </p:cNvSpPr>
          <p:nvPr>
            <p:ph idx="1"/>
          </p:nvPr>
        </p:nvSpPr>
        <p:spPr>
          <a:xfrm>
            <a:off x="636760" y="1905000"/>
            <a:ext cx="4292079" cy="4506951"/>
          </a:xfrm>
        </p:spPr>
        <p:txBody>
          <a:bodyPr>
            <a:normAutofit/>
          </a:bodyPr>
          <a:lstStyle/>
          <a:p>
            <a:r>
              <a:rPr lang="en-US" dirty="0"/>
              <a:t>Herbicide burn down</a:t>
            </a:r>
          </a:p>
          <a:p>
            <a:r>
              <a:rPr lang="en-US" dirty="0"/>
              <a:t>Tillage</a:t>
            </a:r>
          </a:p>
          <a:p>
            <a:r>
              <a:rPr lang="en-US" dirty="0"/>
              <a:t>Frost termination</a:t>
            </a:r>
          </a:p>
          <a:p>
            <a:r>
              <a:rPr lang="en-US" dirty="0"/>
              <a:t>Crimper / Roller  </a:t>
            </a:r>
            <a:r>
              <a:rPr lang="en-US" sz="2800" dirty="0"/>
              <a:t>(mature enough to kink the stem)</a:t>
            </a:r>
          </a:p>
          <a:p>
            <a:r>
              <a:rPr lang="en-US" dirty="0"/>
              <a:t>Grazing– Not in Termination Guidelines</a:t>
            </a:r>
          </a:p>
          <a:p>
            <a:r>
              <a:rPr lang="en-US" dirty="0"/>
              <a:t>Shredding / mowing</a:t>
            </a:r>
          </a:p>
          <a:p>
            <a:r>
              <a:rPr lang="en-US" dirty="0"/>
              <a:t>Combination of methods</a:t>
            </a:r>
          </a:p>
          <a:p>
            <a:pPr marL="0" indent="0">
              <a:buNone/>
            </a:pPr>
            <a:endParaRPr lang="en-US" dirty="0"/>
          </a:p>
        </p:txBody>
      </p:sp>
      <p:pic>
        <p:nvPicPr>
          <p:cNvPr id="4" name="Picture 3">
            <a:extLst>
              <a:ext uri="{FF2B5EF4-FFF2-40B4-BE49-F238E27FC236}">
                <a16:creationId xmlns:a16="http://schemas.microsoft.com/office/drawing/2014/main" id="{592643F1-E1F0-4AA8-B667-781E205BD7AA}"/>
              </a:ext>
            </a:extLst>
          </p:cNvPr>
          <p:cNvPicPr>
            <a:picLocks noChangeAspect="1"/>
          </p:cNvPicPr>
          <p:nvPr/>
        </p:nvPicPr>
        <p:blipFill>
          <a:blip r:embed="rId3"/>
          <a:stretch>
            <a:fillRect/>
          </a:stretch>
        </p:blipFill>
        <p:spPr>
          <a:xfrm>
            <a:off x="4928839" y="2161425"/>
            <a:ext cx="3947532" cy="2961857"/>
          </a:xfrm>
          <a:prstGeom prst="rect">
            <a:avLst/>
          </a:prstGeom>
        </p:spPr>
      </p:pic>
      <p:sp>
        <p:nvSpPr>
          <p:cNvPr id="5" name="Footer Placeholder 4">
            <a:extLst>
              <a:ext uri="{FF2B5EF4-FFF2-40B4-BE49-F238E27FC236}">
                <a16:creationId xmlns:a16="http://schemas.microsoft.com/office/drawing/2014/main" id="{26F72CDF-46CC-4918-8735-FEE40CAF659A}"/>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2346361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51697D-46AA-4499-9029-0E62B8E9447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1006"/>
            <a:ext cx="3215993" cy="6812280"/>
          </a:xfrm>
          <a:prstGeom prst="rect">
            <a:avLst/>
          </a:prstGeom>
          <a:ln w="19050">
            <a:solidFill>
              <a:schemeClr val="tx1"/>
            </a:solidFill>
          </a:ln>
          <a:effectLst>
            <a:outerShdw blurRad="63500" sx="102000" sy="102000" algn="ctr" rotWithShape="0">
              <a:prstClr val="black">
                <a:alpha val="40000"/>
              </a:prstClr>
            </a:outerShdw>
          </a:effectLst>
        </p:spPr>
      </p:pic>
      <p:sp>
        <p:nvSpPr>
          <p:cNvPr id="15" name="Title 1">
            <a:extLst>
              <a:ext uri="{FF2B5EF4-FFF2-40B4-BE49-F238E27FC236}">
                <a16:creationId xmlns:a16="http://schemas.microsoft.com/office/drawing/2014/main" id="{F036B6CD-DFB7-4BDC-8072-9444EB8B3F2C}"/>
              </a:ext>
            </a:extLst>
          </p:cNvPr>
          <p:cNvSpPr txBox="1">
            <a:spLocks/>
          </p:cNvSpPr>
          <p:nvPr/>
        </p:nvSpPr>
        <p:spPr>
          <a:xfrm>
            <a:off x="3423064" y="-99102"/>
            <a:ext cx="5274304" cy="131006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a:spcAft>
                <a:spcPts val="600"/>
              </a:spcAft>
            </a:pPr>
            <a:r>
              <a:rPr lang="en-US" sz="3600"/>
              <a:t>Cover Crop Considerations</a:t>
            </a:r>
          </a:p>
          <a:p>
            <a:r>
              <a:rPr lang="en-US" sz="2400" i="1">
                <a:solidFill>
                  <a:srgbClr val="000F29"/>
                </a:solidFill>
              </a:rPr>
              <a:t>for Successful Planning</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3968550" y="1210962"/>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7C344A2-0559-402D-A287-0B89612BAE11}"/>
              </a:ext>
            </a:extLst>
          </p:cNvPr>
          <p:cNvSpPr txBox="1"/>
          <p:nvPr/>
        </p:nvSpPr>
        <p:spPr>
          <a:xfrm>
            <a:off x="-5" y="6676799"/>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10" name="Rectangle 3">
            <a:extLst>
              <a:ext uri="{FF2B5EF4-FFF2-40B4-BE49-F238E27FC236}">
                <a16:creationId xmlns:a16="http://schemas.microsoft.com/office/drawing/2014/main" id="{79816A5A-8EF0-4241-850B-3DF526F3BE82}"/>
              </a:ext>
            </a:extLst>
          </p:cNvPr>
          <p:cNvSpPr>
            <a:spLocks noGrp="1" noChangeArrowheads="1"/>
          </p:cNvSpPr>
          <p:nvPr>
            <p:ph idx="1"/>
          </p:nvPr>
        </p:nvSpPr>
        <p:spPr>
          <a:xfrm>
            <a:off x="3364274" y="1470459"/>
            <a:ext cx="5779726" cy="5206340"/>
          </a:xfrm>
        </p:spPr>
        <p:txBody>
          <a:bodyPr numCol="2">
            <a:normAutofit lnSpcReduction="10000"/>
          </a:bodyPr>
          <a:lstStyle/>
          <a:p>
            <a:r>
              <a:rPr lang="en-US"/>
              <a:t>Site preparation</a:t>
            </a:r>
          </a:p>
          <a:p>
            <a:r>
              <a:rPr lang="en-US"/>
              <a:t>Early weed control</a:t>
            </a:r>
          </a:p>
          <a:p>
            <a:r>
              <a:rPr lang="en-US"/>
              <a:t>Timing and species (adequate growing season)</a:t>
            </a:r>
          </a:p>
          <a:p>
            <a:r>
              <a:rPr lang="en-US"/>
              <a:t>Crop rotation/diversity </a:t>
            </a:r>
          </a:p>
          <a:p>
            <a:r>
              <a:rPr lang="en-US"/>
              <a:t>Seed quality    (bin run, PLS, certified)</a:t>
            </a:r>
          </a:p>
          <a:p>
            <a:pPr marL="0" indent="0">
              <a:buNone/>
            </a:pPr>
            <a:endParaRPr lang="en-US"/>
          </a:p>
          <a:p>
            <a:r>
              <a:rPr lang="en-US"/>
              <a:t>Seeding method seed-soil contact (broadcast vs. drilling)</a:t>
            </a:r>
          </a:p>
          <a:p>
            <a:r>
              <a:rPr lang="en-US"/>
              <a:t>Seed size/seeding depth</a:t>
            </a:r>
          </a:p>
          <a:p>
            <a:r>
              <a:rPr lang="en-US"/>
              <a:t>Legume inoculation</a:t>
            </a:r>
          </a:p>
          <a:p>
            <a:r>
              <a:rPr lang="en-US"/>
              <a:t>Moisture management (cover benefits, water use)</a:t>
            </a:r>
          </a:p>
          <a:p>
            <a:r>
              <a:rPr lang="en-US"/>
              <a:t>Producer’s goals</a:t>
            </a:r>
          </a:p>
        </p:txBody>
      </p:sp>
      <p:sp>
        <p:nvSpPr>
          <p:cNvPr id="2" name="Footer Placeholder 1">
            <a:extLst>
              <a:ext uri="{FF2B5EF4-FFF2-40B4-BE49-F238E27FC236}">
                <a16:creationId xmlns:a16="http://schemas.microsoft.com/office/drawing/2014/main" id="{1087FEB6-244D-4345-9ABB-BF28ACE22BFC}"/>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16015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a:xfrm>
            <a:off x="2539842" y="-64939"/>
            <a:ext cx="4986237" cy="1249362"/>
          </a:xfrm>
        </p:spPr>
        <p:txBody>
          <a:bodyPr>
            <a:normAutofit/>
          </a:bodyPr>
          <a:lstStyle/>
          <a:p>
            <a:pPr eaLnBrk="1" hangingPunct="1"/>
            <a:r>
              <a:rPr lang="en-US" altLang="en-US" sz="3200"/>
              <a:t>COVER CROP -Termination</a:t>
            </a:r>
            <a:br>
              <a:rPr lang="en-US" altLang="en-US" sz="3200"/>
            </a:br>
            <a:r>
              <a:rPr lang="en-US" altLang="en-US" sz="3200"/>
              <a:t>When and How?</a:t>
            </a:r>
          </a:p>
        </p:txBody>
      </p:sp>
      <p:pic>
        <p:nvPicPr>
          <p:cNvPr id="72709" name="Picture 5" descr="Rye CC"/>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962400" y="1184423"/>
            <a:ext cx="5181600" cy="303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6" descr="Desutter AnRyegrass9i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1184423"/>
            <a:ext cx="4572000" cy="3419475"/>
          </a:xfrm>
          <a:prstGeom prst="rect">
            <a:avLst/>
          </a:prstGeom>
          <a:noFill/>
          <a:ln w="15875">
            <a:solidFill>
              <a:srgbClr val="CC9900"/>
            </a:solidFill>
            <a:miter lim="800000"/>
            <a:headEnd/>
            <a:tailEnd/>
          </a:ln>
          <a:extLst>
            <a:ext uri="{909E8E84-426E-40DD-AFC4-6F175D3DCCD1}">
              <a14:hiddenFill xmlns:a14="http://schemas.microsoft.com/office/drawing/2010/main">
                <a:solidFill>
                  <a:srgbClr val="FFFFFF"/>
                </a:solidFill>
              </a14:hiddenFill>
            </a:ext>
          </a:extLst>
        </p:spPr>
      </p:pic>
      <p:sp>
        <p:nvSpPr>
          <p:cNvPr id="13" name="Rectangle 3">
            <a:extLst>
              <a:ext uri="{FF2B5EF4-FFF2-40B4-BE49-F238E27FC236}">
                <a16:creationId xmlns:a16="http://schemas.microsoft.com/office/drawing/2014/main" id="{E74E75DE-6D1A-4650-A259-A5F4A18A6065}"/>
              </a:ext>
            </a:extLst>
          </p:cNvPr>
          <p:cNvSpPr txBox="1">
            <a:spLocks noChangeArrowheads="1"/>
          </p:cNvSpPr>
          <p:nvPr/>
        </p:nvSpPr>
        <p:spPr>
          <a:xfrm>
            <a:off x="76200" y="4912242"/>
            <a:ext cx="5029200" cy="23148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t>Have a good GAME PLAN…</a:t>
            </a:r>
          </a:p>
          <a:p>
            <a:pPr lvl="1"/>
            <a:r>
              <a:rPr lang="en-US" altLang="en-US"/>
              <a:t>What are your goals?</a:t>
            </a:r>
          </a:p>
          <a:p>
            <a:r>
              <a:rPr lang="en-US" altLang="en-US"/>
              <a:t>Be adaptive to the season</a:t>
            </a:r>
          </a:p>
          <a:p>
            <a:pPr lvl="1"/>
            <a:r>
              <a:rPr lang="en-US" altLang="en-US"/>
              <a:t>Wet springs happen!</a:t>
            </a:r>
          </a:p>
          <a:p>
            <a:pPr lvl="2">
              <a:buFontTx/>
              <a:buNone/>
            </a:pPr>
            <a:endParaRPr lang="en-US" altLang="en-US"/>
          </a:p>
        </p:txBody>
      </p:sp>
      <p:pic>
        <p:nvPicPr>
          <p:cNvPr id="14" name="Picture 2">
            <a:extLst>
              <a:ext uri="{FF2B5EF4-FFF2-40B4-BE49-F238E27FC236}">
                <a16:creationId xmlns:a16="http://schemas.microsoft.com/office/drawing/2014/main" id="{E86F29FF-31AA-4A5C-BE32-858108FBB318}"/>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572000" y="3367870"/>
            <a:ext cx="4593698" cy="34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CD9F4FEC-7BC8-4C36-8E7E-40193AEFAE7E}"/>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693161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27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513" y="381000"/>
            <a:ext cx="8229600" cy="1143000"/>
          </a:xfrm>
        </p:spPr>
        <p:txBody>
          <a:bodyPr>
            <a:normAutofit/>
          </a:bodyPr>
          <a:lstStyle/>
          <a:p>
            <a:r>
              <a:rPr lang="en-US"/>
              <a:t>Cover Crop Herbicide Restrictions</a:t>
            </a:r>
          </a:p>
        </p:txBody>
      </p:sp>
      <p:sp>
        <p:nvSpPr>
          <p:cNvPr id="3" name="Content Placeholder 2"/>
          <p:cNvSpPr>
            <a:spLocks noGrp="1"/>
          </p:cNvSpPr>
          <p:nvPr>
            <p:ph idx="1"/>
          </p:nvPr>
        </p:nvSpPr>
        <p:spPr>
          <a:xfrm>
            <a:off x="152400" y="1447799"/>
            <a:ext cx="4648200" cy="5105399"/>
          </a:xfrm>
        </p:spPr>
        <p:txBody>
          <a:bodyPr>
            <a:normAutofit lnSpcReduction="10000"/>
          </a:bodyPr>
          <a:lstStyle/>
          <a:p>
            <a:pPr marL="0" indent="0">
              <a:buNone/>
            </a:pPr>
            <a:r>
              <a:rPr lang="en-US" dirty="0"/>
              <a:t>Forage and grain (food chain)</a:t>
            </a:r>
          </a:p>
          <a:p>
            <a:pPr lvl="1"/>
            <a:r>
              <a:rPr lang="en-US" dirty="0"/>
              <a:t>Herbicide must be labeled for all crops</a:t>
            </a:r>
          </a:p>
          <a:p>
            <a:pPr lvl="1"/>
            <a:r>
              <a:rPr lang="en-US" dirty="0"/>
              <a:t>Rotation/plant back restrictions </a:t>
            </a:r>
          </a:p>
          <a:p>
            <a:pPr lvl="1"/>
            <a:r>
              <a:rPr lang="en-US" dirty="0"/>
              <a:t>Forage restrictions (grazing, haying)</a:t>
            </a:r>
          </a:p>
          <a:p>
            <a:pPr marL="0" indent="0">
              <a:buNone/>
            </a:pPr>
            <a:r>
              <a:rPr lang="en-US" dirty="0"/>
              <a:t>Cover only (soil building or erosion)</a:t>
            </a:r>
          </a:p>
          <a:p>
            <a:pPr lvl="1"/>
            <a:r>
              <a:rPr lang="en-US" dirty="0"/>
              <a:t>At your own risk (some labels lack info)</a:t>
            </a:r>
          </a:p>
          <a:p>
            <a:pPr lvl="1"/>
            <a:r>
              <a:rPr lang="en-US" dirty="0"/>
              <a:t>Review labels/experience</a:t>
            </a:r>
          </a:p>
          <a:p>
            <a:pPr lvl="1"/>
            <a:r>
              <a:rPr lang="en-US" dirty="0"/>
              <a:t>Climate &amp; soils (biological activity)</a:t>
            </a:r>
          </a:p>
          <a:p>
            <a:pPr marL="457200" lvl="1" indent="0">
              <a:buNone/>
            </a:pPr>
            <a:endParaRPr lang="en-US" dirty="0"/>
          </a:p>
          <a:p>
            <a:pPr lvl="1"/>
            <a:endParaRPr lang="en-US" dirty="0"/>
          </a:p>
        </p:txBody>
      </p:sp>
      <p:pic>
        <p:nvPicPr>
          <p:cNvPr id="4" name="Content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9565" y="1483658"/>
            <a:ext cx="4086656" cy="4800599"/>
          </a:xfrm>
          <a:prstGeom prst="rect">
            <a:avLst/>
          </a:prstGeom>
          <a:ln w="19050">
            <a:solidFill>
              <a:schemeClr val="tx1"/>
            </a:solidFill>
          </a:ln>
        </p:spPr>
      </p:pic>
      <p:sp>
        <p:nvSpPr>
          <p:cNvPr id="5" name="Footer Placeholder 4">
            <a:extLst>
              <a:ext uri="{FF2B5EF4-FFF2-40B4-BE49-F238E27FC236}">
                <a16:creationId xmlns:a16="http://schemas.microsoft.com/office/drawing/2014/main" id="{7C29044E-B7C7-4F98-87B5-57C6E737C0E0}"/>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500144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44548-AEF9-FF85-FBCD-3E2D2DD77EE1}"/>
              </a:ext>
            </a:extLst>
          </p:cNvPr>
          <p:cNvSpPr>
            <a:spLocks noGrp="1"/>
          </p:cNvSpPr>
          <p:nvPr>
            <p:ph type="title"/>
          </p:nvPr>
        </p:nvSpPr>
        <p:spPr>
          <a:xfrm>
            <a:off x="1475509" y="259641"/>
            <a:ext cx="6719801" cy="842791"/>
          </a:xfrm>
        </p:spPr>
        <p:txBody>
          <a:bodyPr>
            <a:normAutofit fontScale="90000"/>
          </a:bodyPr>
          <a:lstStyle/>
          <a:p>
            <a:r>
              <a:rPr lang="en-US" dirty="0"/>
              <a:t>Herbicide Restrictions from a Planning aspect</a:t>
            </a:r>
          </a:p>
        </p:txBody>
      </p:sp>
      <p:sp>
        <p:nvSpPr>
          <p:cNvPr id="3" name="Content Placeholder 2">
            <a:extLst>
              <a:ext uri="{FF2B5EF4-FFF2-40B4-BE49-F238E27FC236}">
                <a16:creationId xmlns:a16="http://schemas.microsoft.com/office/drawing/2014/main" id="{0408EA0E-303E-7C19-5164-53E395649112}"/>
              </a:ext>
            </a:extLst>
          </p:cNvPr>
          <p:cNvSpPr>
            <a:spLocks noGrp="1"/>
          </p:cNvSpPr>
          <p:nvPr>
            <p:ph sz="half" idx="1"/>
          </p:nvPr>
        </p:nvSpPr>
        <p:spPr>
          <a:xfrm>
            <a:off x="461010" y="1343709"/>
            <a:ext cx="3886200" cy="4954992"/>
          </a:xfrm>
        </p:spPr>
        <p:txBody>
          <a:bodyPr/>
          <a:lstStyle/>
          <a:p>
            <a:pPr marL="0" indent="0" algn="ctr">
              <a:buNone/>
            </a:pPr>
            <a:r>
              <a:rPr lang="en-US" dirty="0"/>
              <a:t>Planner Needs: </a:t>
            </a:r>
          </a:p>
          <a:p>
            <a:r>
              <a:rPr lang="en-US" dirty="0">
                <a:solidFill>
                  <a:schemeClr val="tx1"/>
                </a:solidFill>
              </a:rPr>
              <a:t>Determine producers crops in the system</a:t>
            </a:r>
          </a:p>
          <a:p>
            <a:r>
              <a:rPr lang="en-US" dirty="0">
                <a:solidFill>
                  <a:schemeClr val="tx1"/>
                </a:solidFill>
              </a:rPr>
              <a:t>Need to inventory producer herbicides</a:t>
            </a:r>
          </a:p>
          <a:p>
            <a:r>
              <a:rPr lang="en-US" dirty="0">
                <a:solidFill>
                  <a:schemeClr val="tx1"/>
                </a:solidFill>
              </a:rPr>
              <a:t>May need to look up labels, Look at plant back timing. </a:t>
            </a:r>
          </a:p>
          <a:p>
            <a:r>
              <a:rPr lang="en-US" dirty="0">
                <a:solidFill>
                  <a:schemeClr val="tx1"/>
                </a:solidFill>
              </a:rPr>
              <a:t>Decide if your species mix will be an issue</a:t>
            </a:r>
          </a:p>
          <a:p>
            <a:endParaRPr lang="en-US" dirty="0"/>
          </a:p>
        </p:txBody>
      </p:sp>
      <p:sp>
        <p:nvSpPr>
          <p:cNvPr id="4" name="Content Placeholder 3">
            <a:extLst>
              <a:ext uri="{FF2B5EF4-FFF2-40B4-BE49-F238E27FC236}">
                <a16:creationId xmlns:a16="http://schemas.microsoft.com/office/drawing/2014/main" id="{80A6F12F-D156-A3F1-090A-CE764564EEF3}"/>
              </a:ext>
            </a:extLst>
          </p:cNvPr>
          <p:cNvSpPr>
            <a:spLocks noGrp="1"/>
          </p:cNvSpPr>
          <p:nvPr>
            <p:ph sz="half" idx="2"/>
          </p:nvPr>
        </p:nvSpPr>
        <p:spPr>
          <a:xfrm>
            <a:off x="4572000" y="1343709"/>
            <a:ext cx="3886200" cy="4954992"/>
          </a:xfrm>
        </p:spPr>
        <p:txBody>
          <a:bodyPr/>
          <a:lstStyle/>
          <a:p>
            <a:pPr marL="0" indent="0" algn="ctr">
              <a:buNone/>
            </a:pPr>
            <a:r>
              <a:rPr lang="en-US" dirty="0"/>
              <a:t>Producer Needs:</a:t>
            </a:r>
          </a:p>
          <a:p>
            <a:r>
              <a:rPr lang="en-US" dirty="0">
                <a:solidFill>
                  <a:schemeClr val="tx1"/>
                </a:solidFill>
              </a:rPr>
              <a:t>Follow label</a:t>
            </a:r>
          </a:p>
          <a:p>
            <a:r>
              <a:rPr lang="en-US" dirty="0">
                <a:solidFill>
                  <a:schemeClr val="tx1"/>
                </a:solidFill>
              </a:rPr>
              <a:t>Do a </a:t>
            </a:r>
            <a:r>
              <a:rPr lang="en-US" dirty="0">
                <a:solidFill>
                  <a:schemeClr val="tx1"/>
                </a:solidFill>
                <a:hlinkClick r:id="rId3">
                  <a:extLst>
                    <a:ext uri="{A12FA001-AC4F-418D-AE19-62706E023703}">
                      <ahyp:hlinkClr xmlns:ahyp="http://schemas.microsoft.com/office/drawing/2018/hyperlinkcolor" val="tx"/>
                    </a:ext>
                  </a:extLst>
                </a:hlinkClick>
              </a:rPr>
              <a:t>bioassay</a:t>
            </a:r>
            <a:r>
              <a:rPr lang="en-US" dirty="0">
                <a:solidFill>
                  <a:schemeClr val="tx1"/>
                </a:solidFill>
              </a:rPr>
              <a:t> to assure no carryover</a:t>
            </a:r>
          </a:p>
          <a:p>
            <a:r>
              <a:rPr lang="en-US" dirty="0">
                <a:solidFill>
                  <a:schemeClr val="tx1"/>
                </a:solidFill>
              </a:rPr>
              <a:t>Check with the planner if they need to switch a species out of the mix</a:t>
            </a:r>
          </a:p>
        </p:txBody>
      </p:sp>
      <p:sp>
        <p:nvSpPr>
          <p:cNvPr id="5" name="Footer Placeholder 4">
            <a:extLst>
              <a:ext uri="{FF2B5EF4-FFF2-40B4-BE49-F238E27FC236}">
                <a16:creationId xmlns:a16="http://schemas.microsoft.com/office/drawing/2014/main" id="{75151ACB-17F7-CCFE-2C11-F6DA6A74A8AE}"/>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20021210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2564"/>
            <a:ext cx="7690160" cy="809896"/>
          </a:xfrm>
        </p:spPr>
        <p:txBody>
          <a:bodyPr>
            <a:normAutofit/>
          </a:bodyPr>
          <a:lstStyle/>
          <a:p>
            <a:r>
              <a:rPr lang="en-US" sz="3600" dirty="0"/>
              <a:t>NRCS Termination Guidelines</a:t>
            </a:r>
          </a:p>
        </p:txBody>
      </p:sp>
      <p:pic>
        <p:nvPicPr>
          <p:cNvPr id="6" name="Content Placeholder 5">
            <a:extLst>
              <a:ext uri="{FF2B5EF4-FFF2-40B4-BE49-F238E27FC236}">
                <a16:creationId xmlns:a16="http://schemas.microsoft.com/office/drawing/2014/main" id="{D5BCC035-8E8B-4EBC-B334-33EDAEE82641}"/>
              </a:ext>
            </a:extLst>
          </p:cNvPr>
          <p:cNvPicPr>
            <a:picLocks noGrp="1" noChangeAspect="1"/>
          </p:cNvPicPr>
          <p:nvPr>
            <p:ph idx="1"/>
          </p:nvPr>
        </p:nvPicPr>
        <p:blipFill>
          <a:blip r:embed="rId3"/>
          <a:stretch>
            <a:fillRect/>
          </a:stretch>
        </p:blipFill>
        <p:spPr>
          <a:xfrm>
            <a:off x="551992" y="744675"/>
            <a:ext cx="7690160" cy="5748200"/>
          </a:xfrm>
          <a:prstGeom prst="rect">
            <a:avLst/>
          </a:prstGeom>
        </p:spPr>
      </p:pic>
      <p:sp>
        <p:nvSpPr>
          <p:cNvPr id="5" name="Footer Placeholder 4">
            <a:extLst>
              <a:ext uri="{FF2B5EF4-FFF2-40B4-BE49-F238E27FC236}">
                <a16:creationId xmlns:a16="http://schemas.microsoft.com/office/drawing/2014/main" id="{E032E47E-023A-403D-BA1A-BE9E859BAE29}"/>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4529482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047E-E69D-4003-B1BE-5DF17B07BB1F}"/>
              </a:ext>
            </a:extLst>
          </p:cNvPr>
          <p:cNvSpPr>
            <a:spLocks noGrp="1"/>
          </p:cNvSpPr>
          <p:nvPr>
            <p:ph type="title"/>
          </p:nvPr>
        </p:nvSpPr>
        <p:spPr>
          <a:xfrm>
            <a:off x="1212099" y="463146"/>
            <a:ext cx="6719801" cy="842791"/>
          </a:xfrm>
        </p:spPr>
        <p:txBody>
          <a:bodyPr>
            <a:normAutofit/>
          </a:bodyPr>
          <a:lstStyle/>
          <a:p>
            <a:r>
              <a:rPr lang="en-US" sz="4000" dirty="0"/>
              <a:t>Covers and Pest Management</a:t>
            </a:r>
          </a:p>
        </p:txBody>
      </p:sp>
      <p:sp>
        <p:nvSpPr>
          <p:cNvPr id="3" name="Content Placeholder 2">
            <a:extLst>
              <a:ext uri="{FF2B5EF4-FFF2-40B4-BE49-F238E27FC236}">
                <a16:creationId xmlns:a16="http://schemas.microsoft.com/office/drawing/2014/main" id="{FE4BE937-4574-4F20-9DB5-271F638CB2FD}"/>
              </a:ext>
            </a:extLst>
          </p:cNvPr>
          <p:cNvSpPr>
            <a:spLocks noGrp="1"/>
          </p:cNvSpPr>
          <p:nvPr>
            <p:ph idx="1"/>
          </p:nvPr>
        </p:nvSpPr>
        <p:spPr>
          <a:xfrm>
            <a:off x="628651" y="1408063"/>
            <a:ext cx="3597362" cy="5029807"/>
          </a:xfrm>
        </p:spPr>
        <p:txBody>
          <a:bodyPr>
            <a:normAutofit lnSpcReduction="10000"/>
          </a:bodyPr>
          <a:lstStyle/>
          <a:p>
            <a:r>
              <a:rPr lang="en-US" sz="2400" dirty="0"/>
              <a:t>Reduce sunlight reaching soil surface</a:t>
            </a:r>
          </a:p>
          <a:p>
            <a:r>
              <a:rPr lang="fr-FR" sz="2400" dirty="0"/>
              <a:t>Alter </a:t>
            </a:r>
            <a:r>
              <a:rPr lang="fr-FR" sz="2400" dirty="0" err="1"/>
              <a:t>micro-environment</a:t>
            </a:r>
            <a:r>
              <a:rPr lang="fr-FR" sz="2400" dirty="0"/>
              <a:t> </a:t>
            </a:r>
            <a:r>
              <a:rPr lang="en-US" sz="2400" dirty="0"/>
              <a:t>during weed seed germination</a:t>
            </a:r>
          </a:p>
          <a:p>
            <a:r>
              <a:rPr lang="en-US" sz="2400" dirty="0"/>
              <a:t>Release of chemicals from roots or decaying residue to inhibit weed seed germination (allelopathy)</a:t>
            </a:r>
          </a:p>
          <a:p>
            <a:r>
              <a:rPr lang="en-US" sz="2400" dirty="0"/>
              <a:t>Improve overall soil health to enhance crop vigor</a:t>
            </a:r>
          </a:p>
          <a:p>
            <a:r>
              <a:rPr lang="en-US" sz="2400" dirty="0"/>
              <a:t>Physical barrier </a:t>
            </a:r>
            <a:r>
              <a:rPr lang="en-US" sz="2400"/>
              <a:t>to pathogens</a:t>
            </a:r>
          </a:p>
        </p:txBody>
      </p:sp>
      <p:pic>
        <p:nvPicPr>
          <p:cNvPr id="6" name="Picture 5">
            <a:extLst>
              <a:ext uri="{FF2B5EF4-FFF2-40B4-BE49-F238E27FC236}">
                <a16:creationId xmlns:a16="http://schemas.microsoft.com/office/drawing/2014/main" id="{1D345714-3936-4F59-A1F2-960B47A66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9578" y="1529148"/>
            <a:ext cx="4572000" cy="3429000"/>
          </a:xfrm>
          <a:prstGeom prst="rect">
            <a:avLst/>
          </a:prstGeom>
        </p:spPr>
      </p:pic>
      <p:sp>
        <p:nvSpPr>
          <p:cNvPr id="7" name="Footer Placeholder 3">
            <a:extLst>
              <a:ext uri="{FF2B5EF4-FFF2-40B4-BE49-F238E27FC236}">
                <a16:creationId xmlns:a16="http://schemas.microsoft.com/office/drawing/2014/main" id="{164EA555-1769-42AB-BFE9-C1E99F84B550}"/>
              </a:ext>
            </a:extLst>
          </p:cNvPr>
          <p:cNvSpPr>
            <a:spLocks noGrp="1"/>
          </p:cNvSpPr>
          <p:nvPr>
            <p:ph type="ftr" sz="quarter" idx="11"/>
          </p:nvPr>
        </p:nvSpPr>
        <p:spPr>
          <a:xfrm>
            <a:off x="0" y="6492875"/>
            <a:ext cx="2677886" cy="365125"/>
          </a:xfrm>
        </p:spPr>
        <p:txBody>
          <a:bodyPr/>
          <a:lstStyle/>
          <a:p>
            <a:r>
              <a:rPr lang="en-US" dirty="0"/>
              <a:t>NRCS | SHD | Cover Crop Management | v3.0</a:t>
            </a:r>
          </a:p>
        </p:txBody>
      </p:sp>
    </p:spTree>
    <p:extLst>
      <p:ext uri="{BB962C8B-B14F-4D97-AF65-F5344CB8AC3E}">
        <p14:creationId xmlns:p14="http://schemas.microsoft.com/office/powerpoint/2010/main" val="19494350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6A4C5-4420-4C3C-8D61-12A7CD6D94AE}"/>
              </a:ext>
            </a:extLst>
          </p:cNvPr>
          <p:cNvSpPr>
            <a:spLocks noGrp="1"/>
          </p:cNvSpPr>
          <p:nvPr>
            <p:ph type="title"/>
          </p:nvPr>
        </p:nvSpPr>
        <p:spPr>
          <a:xfrm>
            <a:off x="550416" y="485340"/>
            <a:ext cx="8460420" cy="842791"/>
          </a:xfrm>
        </p:spPr>
        <p:txBody>
          <a:bodyPr>
            <a:normAutofit/>
          </a:bodyPr>
          <a:lstStyle/>
          <a:p>
            <a:r>
              <a:rPr lang="en-US" sz="4000"/>
              <a:t>Residue Effect on Palmer Amaranth</a:t>
            </a:r>
          </a:p>
        </p:txBody>
      </p:sp>
      <p:pic>
        <p:nvPicPr>
          <p:cNvPr id="4" name="Content Placeholder 3">
            <a:extLst>
              <a:ext uri="{FF2B5EF4-FFF2-40B4-BE49-F238E27FC236}">
                <a16:creationId xmlns:a16="http://schemas.microsoft.com/office/drawing/2014/main" id="{3C91B955-44DE-4EF6-82F4-D36300C83FFC}"/>
              </a:ext>
            </a:extLst>
          </p:cNvPr>
          <p:cNvPicPr>
            <a:picLocks noGrp="1" noChangeAspect="1"/>
          </p:cNvPicPr>
          <p:nvPr>
            <p:ph idx="1"/>
          </p:nvPr>
        </p:nvPicPr>
        <p:blipFill>
          <a:blip r:embed="rId3"/>
          <a:stretch>
            <a:fillRect/>
          </a:stretch>
        </p:blipFill>
        <p:spPr>
          <a:xfrm>
            <a:off x="394520" y="1328131"/>
            <a:ext cx="8199064" cy="4848832"/>
          </a:xfrm>
          <a:prstGeom prst="rect">
            <a:avLst/>
          </a:prstGeom>
        </p:spPr>
      </p:pic>
      <p:sp>
        <p:nvSpPr>
          <p:cNvPr id="5" name="Footer Placeholder 3">
            <a:extLst>
              <a:ext uri="{FF2B5EF4-FFF2-40B4-BE49-F238E27FC236}">
                <a16:creationId xmlns:a16="http://schemas.microsoft.com/office/drawing/2014/main" id="{586B5DCA-CB15-4C27-BC9D-D7D317F5C9AB}"/>
              </a:ext>
            </a:extLst>
          </p:cNvPr>
          <p:cNvSpPr>
            <a:spLocks noGrp="1"/>
          </p:cNvSpPr>
          <p:nvPr>
            <p:ph type="ftr" sz="quarter" idx="11"/>
          </p:nvPr>
        </p:nvSpPr>
        <p:spPr>
          <a:xfrm>
            <a:off x="0" y="6492875"/>
            <a:ext cx="2677886" cy="365125"/>
          </a:xfrm>
        </p:spPr>
        <p:txBody>
          <a:bodyPr/>
          <a:lstStyle/>
          <a:p>
            <a:r>
              <a:rPr lang="en-US" dirty="0"/>
              <a:t>NRCS | SHD | Cover Crop Management | v3.0</a:t>
            </a:r>
          </a:p>
        </p:txBody>
      </p:sp>
    </p:spTree>
    <p:extLst>
      <p:ext uri="{BB962C8B-B14F-4D97-AF65-F5344CB8AC3E}">
        <p14:creationId xmlns:p14="http://schemas.microsoft.com/office/powerpoint/2010/main" val="39237101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45326"/>
            <a:ext cx="9448800" cy="1219200"/>
          </a:xfrm>
        </p:spPr>
        <p:txBody>
          <a:bodyPr>
            <a:normAutofit fontScale="90000"/>
          </a:bodyPr>
          <a:lstStyle/>
          <a:p>
            <a:r>
              <a:rPr lang="en-US" sz="3975" b="1"/>
              <a:t> Cover Crop Planning Tools</a:t>
            </a:r>
            <a:br>
              <a:rPr lang="en-US"/>
            </a:br>
            <a:endParaRPr lang="en-US"/>
          </a:p>
        </p:txBody>
      </p:sp>
      <p:sp>
        <p:nvSpPr>
          <p:cNvPr id="3" name="Content Placeholder 2"/>
          <p:cNvSpPr>
            <a:spLocks noGrp="1"/>
          </p:cNvSpPr>
          <p:nvPr>
            <p:ph idx="1"/>
          </p:nvPr>
        </p:nvSpPr>
        <p:spPr>
          <a:xfrm>
            <a:off x="152400" y="1159329"/>
            <a:ext cx="8686800" cy="5317671"/>
          </a:xfrm>
        </p:spPr>
        <p:txBody>
          <a:bodyPr>
            <a:normAutofit/>
          </a:bodyPr>
          <a:lstStyle/>
          <a:p>
            <a:r>
              <a:rPr lang="en-US"/>
              <a:t>Cover Crop 340 Practice Standard </a:t>
            </a:r>
          </a:p>
          <a:p>
            <a:r>
              <a:rPr lang="en-US"/>
              <a:t>Cover Crop Councils</a:t>
            </a:r>
          </a:p>
          <a:p>
            <a:r>
              <a:rPr lang="en-US"/>
              <a:t>Resources and Publications—Soil Health Division</a:t>
            </a:r>
          </a:p>
          <a:p>
            <a:r>
              <a:rPr lang="en-US"/>
              <a:t>Sustainable Agriculture Research &amp; Education (SARE)</a:t>
            </a:r>
          </a:p>
          <a:p>
            <a:pPr lvl="1"/>
            <a:r>
              <a:rPr lang="en-US"/>
              <a:t>Online Book and Topic Room on Cover Crops</a:t>
            </a:r>
          </a:p>
          <a:p>
            <a:r>
              <a:rPr lang="en-US"/>
              <a:t>Cover Crops for Sustainable Crop Rotation and Soil Health and the SARE cover crops topic room</a:t>
            </a:r>
            <a:endParaRPr lang="en-US" u="sng"/>
          </a:p>
          <a:p>
            <a:r>
              <a:rPr lang="en-US"/>
              <a:t>No-Till Farmer: The Pluses And Minuses Of Today’s Most Popular Cover Crops </a:t>
            </a:r>
          </a:p>
          <a:p>
            <a:r>
              <a:rPr lang="en-US"/>
              <a:t>Various industry cover crop calculators</a:t>
            </a:r>
          </a:p>
          <a:p>
            <a:endParaRPr lang="en-US"/>
          </a:p>
          <a:p>
            <a:endParaRPr lang="en-US"/>
          </a:p>
          <a:p>
            <a:pPr marL="0" indent="0">
              <a:buNone/>
            </a:pPr>
            <a:endParaRPr lang="en-US"/>
          </a:p>
          <a:p>
            <a:endParaRPr lang="en-US"/>
          </a:p>
        </p:txBody>
      </p:sp>
      <p:sp>
        <p:nvSpPr>
          <p:cNvPr id="4" name="Footer Placeholder 3">
            <a:extLst>
              <a:ext uri="{FF2B5EF4-FFF2-40B4-BE49-F238E27FC236}">
                <a16:creationId xmlns:a16="http://schemas.microsoft.com/office/drawing/2014/main" id="{BB7464FC-BD96-4095-9932-B4E68F49DB24}"/>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7373208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23130"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r>
              <a:rPr lang="en-US" sz="2800">
                <a:solidFill>
                  <a:srgbClr val="00529D"/>
                </a:solidFill>
                <a:latin typeface="+mj-lt"/>
              </a:rPr>
              <a:t>                      </a:t>
            </a:r>
          </a:p>
          <a:p>
            <a:pPr algn="r"/>
            <a:endParaRPr lang="en-US" sz="2000">
              <a:solidFill>
                <a:schemeClr val="tx2">
                  <a:lumMod val="50000"/>
                </a:schemeClr>
              </a:solidFill>
              <a:latin typeface="+mj-lt"/>
            </a:endParaRPr>
          </a:p>
        </p:txBody>
      </p:sp>
      <p:sp>
        <p:nvSpPr>
          <p:cNvPr id="10" name="Rounded Rectangle 9"/>
          <p:cNvSpPr/>
          <p:nvPr/>
        </p:nvSpPr>
        <p:spPr>
          <a:xfrm>
            <a:off x="241253"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lstStyle/>
          <a:p>
            <a:endParaRPr lang="en-US" sz="2800">
              <a:solidFill>
                <a:srgbClr val="00529D"/>
              </a:solidFill>
              <a:latin typeface="+mj-lt"/>
            </a:endParaRPr>
          </a:p>
        </p:txBody>
      </p:sp>
      <p:graphicFrame>
        <p:nvGraphicFramePr>
          <p:cNvPr id="4" name="Content Placeholder 3"/>
          <p:cNvGraphicFramePr>
            <a:graphicFrameLocks noGrp="1"/>
          </p:cNvGraphicFramePr>
          <p:nvPr>
            <p:ph idx="1"/>
          </p:nvPr>
        </p:nvGraphicFramePr>
        <p:xfrm>
          <a:off x="582944" y="1510541"/>
          <a:ext cx="7650178" cy="482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614442F4-5F10-4052-A880-5C6D07A02C1E}"/>
              </a:ext>
            </a:extLst>
          </p:cNvPr>
          <p:cNvSpPr>
            <a:spLocks noGrp="1"/>
          </p:cNvSpPr>
          <p:nvPr>
            <p:ph type="title"/>
          </p:nvPr>
        </p:nvSpPr>
        <p:spPr>
          <a:xfrm>
            <a:off x="1699511" y="324259"/>
            <a:ext cx="7182988" cy="842791"/>
          </a:xfrm>
        </p:spPr>
        <p:txBody>
          <a:bodyPr>
            <a:normAutofit fontScale="90000"/>
          </a:bodyPr>
          <a:lstStyle/>
          <a:p>
            <a:r>
              <a:rPr lang="en-US"/>
              <a:t>Soil Health Principles to Support High Functioning Soils</a:t>
            </a:r>
          </a:p>
        </p:txBody>
      </p:sp>
      <p:sp>
        <p:nvSpPr>
          <p:cNvPr id="2" name="TextBox 1">
            <a:extLst>
              <a:ext uri="{FF2B5EF4-FFF2-40B4-BE49-F238E27FC236}">
                <a16:creationId xmlns:a16="http://schemas.microsoft.com/office/drawing/2014/main" id="{A81BEF2D-08A4-4680-9348-C538843BCAF2}"/>
              </a:ext>
            </a:extLst>
          </p:cNvPr>
          <p:cNvSpPr txBox="1"/>
          <p:nvPr/>
        </p:nvSpPr>
        <p:spPr>
          <a:xfrm>
            <a:off x="6536962" y="3367657"/>
            <a:ext cx="2006319" cy="1446550"/>
          </a:xfrm>
          <a:prstGeom prst="rect">
            <a:avLst/>
          </a:prstGeom>
          <a:noFill/>
        </p:spPr>
        <p:txBody>
          <a:bodyPr wrap="none" rtlCol="0">
            <a:spAutoFit/>
          </a:bodyPr>
          <a:lstStyle/>
          <a:p>
            <a:pPr algn="ctr"/>
            <a:r>
              <a:rPr lang="en-US" sz="2800">
                <a:solidFill>
                  <a:srgbClr val="00529D"/>
                </a:solidFill>
                <a:latin typeface="+mj-lt"/>
              </a:rPr>
              <a:t>Protect</a:t>
            </a:r>
          </a:p>
          <a:p>
            <a:pPr algn="ctr"/>
            <a:r>
              <a:rPr lang="en-US" sz="2000">
                <a:solidFill>
                  <a:schemeClr val="tx2">
                    <a:lumMod val="50000"/>
                  </a:schemeClr>
                </a:solidFill>
                <a:latin typeface="+mj-lt"/>
              </a:rPr>
              <a:t>Soil Aggregates</a:t>
            </a:r>
          </a:p>
          <a:p>
            <a:pPr algn="ctr"/>
            <a:r>
              <a:rPr lang="en-US" sz="2000">
                <a:solidFill>
                  <a:schemeClr val="tx2">
                    <a:lumMod val="50000"/>
                  </a:schemeClr>
                </a:solidFill>
                <a:latin typeface="+mj-lt"/>
              </a:rPr>
              <a:t>Organism Habitat</a:t>
            </a:r>
          </a:p>
          <a:p>
            <a:pPr algn="ctr"/>
            <a:r>
              <a:rPr lang="en-US" sz="2000">
                <a:solidFill>
                  <a:schemeClr val="tx2">
                    <a:lumMod val="50000"/>
                  </a:schemeClr>
                </a:solidFill>
                <a:latin typeface="+mj-lt"/>
              </a:rPr>
              <a:t>SOM</a:t>
            </a:r>
          </a:p>
        </p:txBody>
      </p:sp>
      <p:sp>
        <p:nvSpPr>
          <p:cNvPr id="9" name="TextBox 8">
            <a:extLst>
              <a:ext uri="{FF2B5EF4-FFF2-40B4-BE49-F238E27FC236}">
                <a16:creationId xmlns:a16="http://schemas.microsoft.com/office/drawing/2014/main" id="{E8CEB62E-BBD3-4FE3-8F32-CB06ECFEFD16}"/>
              </a:ext>
            </a:extLst>
          </p:cNvPr>
          <p:cNvSpPr txBox="1"/>
          <p:nvPr/>
        </p:nvSpPr>
        <p:spPr>
          <a:xfrm>
            <a:off x="174008" y="3367657"/>
            <a:ext cx="2148922" cy="2277547"/>
          </a:xfrm>
          <a:prstGeom prst="rect">
            <a:avLst/>
          </a:prstGeom>
          <a:noFill/>
        </p:spPr>
        <p:txBody>
          <a:bodyPr wrap="none" rtlCol="0">
            <a:spAutoFit/>
          </a:bodyPr>
          <a:lstStyle/>
          <a:p>
            <a:pPr algn="ctr"/>
            <a:r>
              <a:rPr lang="en-US" sz="2800">
                <a:solidFill>
                  <a:srgbClr val="00529D"/>
                </a:solidFill>
                <a:latin typeface="+mj-lt"/>
              </a:rPr>
              <a:t>Feed</a:t>
            </a:r>
          </a:p>
          <a:p>
            <a:pPr algn="ctr"/>
            <a:r>
              <a:rPr lang="en-US" sz="2000">
                <a:solidFill>
                  <a:schemeClr val="tx2">
                    <a:lumMod val="50000"/>
                  </a:schemeClr>
                </a:solidFill>
                <a:latin typeface="+mj-lt"/>
              </a:rPr>
              <a:t>Fuel Soil Biology</a:t>
            </a:r>
          </a:p>
          <a:p>
            <a:pPr algn="ctr"/>
            <a:r>
              <a:rPr lang="en-US" sz="2000">
                <a:solidFill>
                  <a:schemeClr val="tx2">
                    <a:lumMod val="50000"/>
                  </a:schemeClr>
                </a:solidFill>
                <a:latin typeface="+mj-lt"/>
              </a:rPr>
              <a:t>Improve Resilience</a:t>
            </a:r>
          </a:p>
          <a:p>
            <a:pPr algn="ctr"/>
            <a:r>
              <a:rPr lang="en-US" sz="2000">
                <a:solidFill>
                  <a:schemeClr val="tx2">
                    <a:lumMod val="50000"/>
                  </a:schemeClr>
                </a:solidFill>
                <a:latin typeface="+mj-lt"/>
              </a:rPr>
              <a:t>Improve SOM</a:t>
            </a:r>
          </a:p>
          <a:p>
            <a:pPr algn="ctr"/>
            <a:endParaRPr lang="en-US">
              <a:solidFill>
                <a:schemeClr val="tx2">
                  <a:lumMod val="50000"/>
                </a:schemeClr>
              </a:solidFill>
            </a:endParaRPr>
          </a:p>
          <a:p>
            <a:pPr algn="ctr"/>
            <a:endParaRPr lang="en-US">
              <a:solidFill>
                <a:schemeClr val="tx2">
                  <a:lumMod val="50000"/>
                </a:schemeClr>
              </a:solidFill>
            </a:endParaRPr>
          </a:p>
          <a:p>
            <a:pPr algn="ctr"/>
            <a:endParaRPr lang="en-US">
              <a:solidFill>
                <a:schemeClr val="tx2">
                  <a:lumMod val="50000"/>
                </a:schemeClr>
              </a:solidFill>
            </a:endParaRPr>
          </a:p>
        </p:txBody>
      </p:sp>
      <p:sp>
        <p:nvSpPr>
          <p:cNvPr id="5" name="Footer Placeholder 4">
            <a:extLst>
              <a:ext uri="{FF2B5EF4-FFF2-40B4-BE49-F238E27FC236}">
                <a16:creationId xmlns:a16="http://schemas.microsoft.com/office/drawing/2014/main" id="{45243C32-F167-4C6F-8A33-3D894EDACFB1}"/>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37275496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878" y="870644"/>
            <a:ext cx="9052560" cy="5065544"/>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41568" y="5771911"/>
            <a:ext cx="694421" cy="215444"/>
          </a:xfrm>
          <a:prstGeom prst="rect">
            <a:avLst/>
          </a:prstGeom>
          <a:noFill/>
        </p:spPr>
        <p:txBody>
          <a:bodyPr wrap="none" rtlCol="0">
            <a:spAutoFit/>
          </a:bodyPr>
          <a:lstStyle/>
          <a:p>
            <a:r>
              <a:rPr lang="en-US" sz="800" i="1">
                <a:solidFill>
                  <a:schemeClr val="bg1"/>
                </a:solidFill>
              </a:rPr>
              <a:t>Meeh, NRCS</a:t>
            </a:r>
            <a:endParaRPr lang="en-US" sz="800">
              <a:solidFill>
                <a:schemeClr val="bg1"/>
              </a:solidFill>
            </a:endParaRPr>
          </a:p>
        </p:txBody>
      </p:sp>
      <p:sp>
        <p:nvSpPr>
          <p:cNvPr id="2" name="TextBox 1">
            <a:extLst>
              <a:ext uri="{FF2B5EF4-FFF2-40B4-BE49-F238E27FC236}">
                <a16:creationId xmlns:a16="http://schemas.microsoft.com/office/drawing/2014/main" id="{4B6B0E75-C99B-4F10-B24E-B9DB733353E5}"/>
              </a:ext>
            </a:extLst>
          </p:cNvPr>
          <p:cNvSpPr txBox="1"/>
          <p:nvPr/>
        </p:nvSpPr>
        <p:spPr>
          <a:xfrm>
            <a:off x="329363" y="3503691"/>
            <a:ext cx="8485273" cy="2031325"/>
          </a:xfrm>
          <a:prstGeom prst="rect">
            <a:avLst/>
          </a:prstGeom>
          <a:noFill/>
        </p:spPr>
        <p:txBody>
          <a:bodyPr wrap="square" rtlCol="0">
            <a:spAutoFit/>
          </a:bodyPr>
          <a:lstStyle/>
          <a:p>
            <a:pPr>
              <a:buClr>
                <a:schemeClr val="hlink"/>
              </a:buClr>
              <a:buSzPct val="80000"/>
              <a:buFont typeface="Wingdings" panose="05000000000000000000" pitchFamily="2" charset="2"/>
              <a:buNone/>
            </a:pPr>
            <a:r>
              <a:rPr lang="en-US" altLang="en-US" i="1">
                <a:solidFill>
                  <a:schemeClr val="bg1"/>
                </a:solidFill>
              </a:rPr>
              <a:t>This information is provided as a public service and constitutes no endorsement by the United States Department of Agriculture or the Natural Resources Conservation Service of any service, supply, or equipment listed. </a:t>
            </a:r>
          </a:p>
          <a:p>
            <a:pPr>
              <a:buClr>
                <a:schemeClr val="hlink"/>
              </a:buClr>
              <a:buSzPct val="80000"/>
              <a:buFont typeface="Wingdings" panose="05000000000000000000" pitchFamily="2" charset="2"/>
              <a:buNone/>
            </a:pPr>
            <a:r>
              <a:rPr lang="en-US" altLang="en-US" i="1">
                <a:solidFill>
                  <a:schemeClr val="bg1"/>
                </a:solidFill>
              </a:rPr>
              <a:t>While an effort has been made to provide a complete and accurate listing of services, supplies, and equipment, omissions or other errors may occur and, therefore, other available sources of information should be consulted</a:t>
            </a:r>
          </a:p>
          <a:p>
            <a:pPr>
              <a:buClr>
                <a:schemeClr val="hlink"/>
              </a:buClr>
              <a:buSzPct val="80000"/>
              <a:buFont typeface="Wingdings" panose="05000000000000000000" pitchFamily="2" charset="2"/>
              <a:buNone/>
            </a:pPr>
            <a:r>
              <a:rPr lang="en-US" i="1">
                <a:solidFill>
                  <a:schemeClr val="bg1"/>
                </a:solidFill>
              </a:rPr>
              <a:t>The USDA is an equal opportunity provider and employer.</a:t>
            </a:r>
            <a:endParaRPr lang="en-US">
              <a:solidFill>
                <a:schemeClr val="bg1"/>
              </a:solidFill>
            </a:endParaRPr>
          </a:p>
        </p:txBody>
      </p:sp>
      <p:sp>
        <p:nvSpPr>
          <p:cNvPr id="3" name="Footer Placeholder 2">
            <a:extLst>
              <a:ext uri="{FF2B5EF4-FFF2-40B4-BE49-F238E27FC236}">
                <a16:creationId xmlns:a16="http://schemas.microsoft.com/office/drawing/2014/main" id="{9C0CDDC0-22B7-46DD-8885-3A804F7F30D8}"/>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29600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D3A0AE-1652-4B27-8645-D9C0F82A08A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052" y="37071"/>
            <a:ext cx="3260394" cy="6812280"/>
          </a:xfrm>
          <a:prstGeom prst="rect">
            <a:avLst/>
          </a:prstGeom>
          <a:ln w="19050">
            <a:solidFill>
              <a:schemeClr val="tx1"/>
            </a:solidFill>
          </a:ln>
          <a:effectLst>
            <a:outerShdw blurRad="63500" sx="102000" sy="102000" algn="ctr" rotWithShape="0">
              <a:prstClr val="black">
                <a:alpha val="40000"/>
              </a:prstClr>
            </a:outerShdw>
          </a:effectLst>
        </p:spPr>
      </p:pic>
      <p:sp>
        <p:nvSpPr>
          <p:cNvPr id="15" name="Title 1">
            <a:extLst>
              <a:ext uri="{FF2B5EF4-FFF2-40B4-BE49-F238E27FC236}">
                <a16:creationId xmlns:a16="http://schemas.microsoft.com/office/drawing/2014/main" id="{F036B6CD-DFB7-4BDC-8072-9444EB8B3F2C}"/>
              </a:ext>
            </a:extLst>
          </p:cNvPr>
          <p:cNvSpPr txBox="1">
            <a:spLocks/>
          </p:cNvSpPr>
          <p:nvPr/>
        </p:nvSpPr>
        <p:spPr>
          <a:xfrm>
            <a:off x="3423064" y="-99102"/>
            <a:ext cx="5274304" cy="131006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a:spcAft>
                <a:spcPts val="600"/>
              </a:spcAft>
            </a:pPr>
            <a:r>
              <a:rPr lang="en-US" sz="3600"/>
              <a:t>Cover Crop Considerations</a:t>
            </a:r>
          </a:p>
          <a:p>
            <a:r>
              <a:rPr lang="en-US" sz="2400" i="1">
                <a:solidFill>
                  <a:srgbClr val="000F29"/>
                </a:solidFill>
              </a:rPr>
              <a:t>for Successful Planning</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3968550" y="1210962"/>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7C344A2-0559-402D-A287-0B89612BAE11}"/>
              </a:ext>
            </a:extLst>
          </p:cNvPr>
          <p:cNvSpPr txBox="1"/>
          <p:nvPr/>
        </p:nvSpPr>
        <p:spPr>
          <a:xfrm>
            <a:off x="-5" y="6676799"/>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10" name="Rectangle 3">
            <a:extLst>
              <a:ext uri="{FF2B5EF4-FFF2-40B4-BE49-F238E27FC236}">
                <a16:creationId xmlns:a16="http://schemas.microsoft.com/office/drawing/2014/main" id="{79816A5A-8EF0-4241-850B-3DF526F3BE82}"/>
              </a:ext>
            </a:extLst>
          </p:cNvPr>
          <p:cNvSpPr>
            <a:spLocks noGrp="1" noChangeArrowheads="1"/>
          </p:cNvSpPr>
          <p:nvPr>
            <p:ph idx="1"/>
          </p:nvPr>
        </p:nvSpPr>
        <p:spPr>
          <a:xfrm>
            <a:off x="3364274" y="1470459"/>
            <a:ext cx="5779726" cy="5206340"/>
          </a:xfrm>
        </p:spPr>
        <p:txBody>
          <a:bodyPr numCol="1">
            <a:normAutofit/>
          </a:bodyPr>
          <a:lstStyle/>
          <a:p>
            <a:r>
              <a:rPr lang="en-US"/>
              <a:t>Residue management (cash crop) before &amp; after cover crop emergence</a:t>
            </a:r>
          </a:p>
          <a:p>
            <a:r>
              <a:rPr lang="en-US"/>
              <a:t>Nutrient cycling (C:N ratio, residual NO</a:t>
            </a:r>
            <a:r>
              <a:rPr lang="en-US" baseline="-25000"/>
              <a:t>3</a:t>
            </a:r>
            <a:r>
              <a:rPr lang="en-US"/>
              <a:t>)</a:t>
            </a:r>
          </a:p>
          <a:p>
            <a:r>
              <a:rPr lang="en-US"/>
              <a:t>Weed, insect &amp; disease management</a:t>
            </a:r>
          </a:p>
          <a:p>
            <a:r>
              <a:rPr lang="en-US"/>
              <a:t>Termination method/timing</a:t>
            </a:r>
          </a:p>
          <a:p>
            <a:pPr marL="640080" lvl="2"/>
            <a:r>
              <a:rPr lang="en-US" sz="2400"/>
              <a:t>Know how you are going to terminate before you plant</a:t>
            </a:r>
          </a:p>
          <a:p>
            <a:r>
              <a:rPr lang="en-US"/>
              <a:t>Economics </a:t>
            </a:r>
          </a:p>
          <a:p>
            <a:pPr marL="640080" lvl="2"/>
            <a:r>
              <a:rPr lang="en-US" sz="2400"/>
              <a:t>Yield impacts (+/-), cost of establishment, soil improvement, can we afford not to use them?</a:t>
            </a:r>
          </a:p>
        </p:txBody>
      </p:sp>
      <p:sp>
        <p:nvSpPr>
          <p:cNvPr id="2" name="Footer Placeholder 1">
            <a:extLst>
              <a:ext uri="{FF2B5EF4-FFF2-40B4-BE49-F238E27FC236}">
                <a16:creationId xmlns:a16="http://schemas.microsoft.com/office/drawing/2014/main" id="{EF6EBB00-1F69-409E-B977-14FD53491292}"/>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187854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9AAC53-48B1-43CD-868E-B750FE1EBCB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45720"/>
            <a:ext cx="2977978" cy="6812280"/>
          </a:xfrm>
          <a:prstGeom prst="rect">
            <a:avLst/>
          </a:prstGeom>
          <a:ln w="19050">
            <a:solidFill>
              <a:schemeClr val="tx1"/>
            </a:solidFill>
          </a:ln>
          <a:effectLst>
            <a:outerShdw blurRad="63500" sx="102000" sy="102000" algn="ctr" rotWithShape="0">
              <a:prstClr val="black">
                <a:alpha val="40000"/>
              </a:prstClr>
            </a:outerShdw>
          </a:effectLst>
        </p:spPr>
      </p:pic>
      <p:cxnSp>
        <p:nvCxnSpPr>
          <p:cNvPr id="4" name="Straight Connector 3"/>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623451" y="314845"/>
            <a:ext cx="6719801" cy="842791"/>
          </a:xfrm>
        </p:spPr>
        <p:txBody>
          <a:bodyPr>
            <a:normAutofit fontScale="90000"/>
          </a:bodyPr>
          <a:lstStyle/>
          <a:p>
            <a:r>
              <a:rPr lang="en-US"/>
              <a:t>What is your Seeding Timeframe ?</a:t>
            </a:r>
          </a:p>
        </p:txBody>
      </p:sp>
      <p:sp>
        <p:nvSpPr>
          <p:cNvPr id="3" name="Subtitle 2"/>
          <p:cNvSpPr>
            <a:spLocks noGrp="1"/>
          </p:cNvSpPr>
          <p:nvPr>
            <p:ph idx="1"/>
          </p:nvPr>
        </p:nvSpPr>
        <p:spPr>
          <a:xfrm>
            <a:off x="3349645" y="1540050"/>
            <a:ext cx="5265523" cy="4952826"/>
          </a:xfrm>
        </p:spPr>
        <p:txBody>
          <a:bodyPr>
            <a:normAutofit/>
          </a:bodyPr>
          <a:lstStyle/>
          <a:p>
            <a:r>
              <a:rPr lang="en-US">
                <a:solidFill>
                  <a:srgbClr val="005941"/>
                </a:solidFill>
              </a:rPr>
              <a:t>Spring</a:t>
            </a:r>
            <a:r>
              <a:rPr lang="en-US"/>
              <a:t>  - Fallow ground, prevented planting or prior to a summer crop</a:t>
            </a:r>
          </a:p>
          <a:p>
            <a:r>
              <a:rPr lang="en-US">
                <a:solidFill>
                  <a:srgbClr val="005941"/>
                </a:solidFill>
              </a:rPr>
              <a:t>Early Summer </a:t>
            </a:r>
            <a:r>
              <a:rPr lang="en-US"/>
              <a:t>-  After early vegetable harvest, winter grain or small grain forage harvest, after first crop hay</a:t>
            </a:r>
          </a:p>
          <a:p>
            <a:r>
              <a:rPr lang="en-US">
                <a:solidFill>
                  <a:srgbClr val="005941"/>
                </a:solidFill>
              </a:rPr>
              <a:t>Late Summer </a:t>
            </a:r>
            <a:r>
              <a:rPr lang="en-US"/>
              <a:t>- After grain harvest, Interseeding into corn or soybean, cotton etc. </a:t>
            </a:r>
          </a:p>
          <a:p>
            <a:r>
              <a:rPr lang="en-US">
                <a:solidFill>
                  <a:srgbClr val="005941"/>
                </a:solidFill>
              </a:rPr>
              <a:t>Fall </a:t>
            </a:r>
            <a:r>
              <a:rPr lang="en-US"/>
              <a:t> - After fall crop harvest</a:t>
            </a:r>
          </a:p>
        </p:txBody>
      </p:sp>
      <p:cxnSp>
        <p:nvCxnSpPr>
          <p:cNvPr id="9" name="Straight Connector 8">
            <a:extLst>
              <a:ext uri="{FF2B5EF4-FFF2-40B4-BE49-F238E27FC236}">
                <a16:creationId xmlns:a16="http://schemas.microsoft.com/office/drawing/2014/main" id="{0589D959-8C2F-496C-BD52-8339160F57DA}"/>
              </a:ext>
            </a:extLst>
          </p:cNvPr>
          <p:cNvCxnSpPr/>
          <p:nvPr/>
        </p:nvCxnSpPr>
        <p:spPr>
          <a:xfrm>
            <a:off x="3968550" y="1359246"/>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81D6050-0BE2-4F1A-AF0D-5FCA12B84399}"/>
              </a:ext>
            </a:extLst>
          </p:cNvPr>
          <p:cNvSpPr txBox="1"/>
          <p:nvPr/>
        </p:nvSpPr>
        <p:spPr>
          <a:xfrm>
            <a:off x="-5" y="6676799"/>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5" name="Footer Placeholder 4">
            <a:extLst>
              <a:ext uri="{FF2B5EF4-FFF2-40B4-BE49-F238E27FC236}">
                <a16:creationId xmlns:a16="http://schemas.microsoft.com/office/drawing/2014/main" id="{677CE289-87A6-4A94-ADAF-BFB899C6A23D}"/>
              </a:ext>
            </a:extLst>
          </p:cNvPr>
          <p:cNvSpPr>
            <a:spLocks noGrp="1"/>
          </p:cNvSpPr>
          <p:nvPr>
            <p:ph type="ftr" sz="quarter" idx="11"/>
          </p:nvPr>
        </p:nvSpPr>
        <p:spPr/>
        <p:txBody>
          <a:bodyPr/>
          <a:lstStyle/>
          <a:p>
            <a:r>
              <a:rPr lang="en-US"/>
              <a:t>NRCS | SHD | Cover Crop Management | v3.0</a:t>
            </a:r>
          </a:p>
        </p:txBody>
      </p:sp>
    </p:spTree>
    <p:extLst>
      <p:ext uri="{BB962C8B-B14F-4D97-AF65-F5344CB8AC3E}">
        <p14:creationId xmlns:p14="http://schemas.microsoft.com/office/powerpoint/2010/main" val="3188640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9545" y="198895"/>
            <a:ext cx="6719801" cy="842791"/>
          </a:xfrm>
        </p:spPr>
        <p:txBody>
          <a:bodyPr>
            <a:normAutofit fontScale="90000"/>
          </a:bodyPr>
          <a:lstStyle/>
          <a:p>
            <a:r>
              <a:rPr lang="en-US" dirty="0"/>
              <a:t>Cover Crops Niches for Summer Annual Crops</a:t>
            </a:r>
          </a:p>
        </p:txBody>
      </p:sp>
      <p:sp>
        <p:nvSpPr>
          <p:cNvPr id="3" name="TextBox 2"/>
          <p:cNvSpPr txBox="1"/>
          <p:nvPr/>
        </p:nvSpPr>
        <p:spPr>
          <a:xfrm>
            <a:off x="6479614" y="6583999"/>
            <a:ext cx="1969294" cy="230832"/>
          </a:xfrm>
          <a:prstGeom prst="rect">
            <a:avLst/>
          </a:prstGeom>
          <a:noFill/>
        </p:spPr>
        <p:txBody>
          <a:bodyPr wrap="square" rtlCol="0">
            <a:spAutoFit/>
          </a:bodyPr>
          <a:lstStyle/>
          <a:p>
            <a:r>
              <a:rPr lang="en-US" sz="900"/>
              <a:t>Matt Ryan, Cornell University</a:t>
            </a:r>
          </a:p>
        </p:txBody>
      </p:sp>
      <p:sp>
        <p:nvSpPr>
          <p:cNvPr id="6" name="Footer Placeholder 5">
            <a:extLst>
              <a:ext uri="{FF2B5EF4-FFF2-40B4-BE49-F238E27FC236}">
                <a16:creationId xmlns:a16="http://schemas.microsoft.com/office/drawing/2014/main" id="{F7616E3B-2045-4E5B-879F-AA0D1A4EDBBA}"/>
              </a:ext>
            </a:extLst>
          </p:cNvPr>
          <p:cNvSpPr>
            <a:spLocks noGrp="1"/>
          </p:cNvSpPr>
          <p:nvPr>
            <p:ph type="ftr" sz="quarter" idx="11"/>
          </p:nvPr>
        </p:nvSpPr>
        <p:spPr/>
        <p:txBody>
          <a:bodyPr/>
          <a:lstStyle/>
          <a:p>
            <a:r>
              <a:rPr lang="en-US"/>
              <a:t>NRCS | SHD | Cover Crop Management | v3.0</a:t>
            </a:r>
          </a:p>
        </p:txBody>
      </p:sp>
      <p:grpSp>
        <p:nvGrpSpPr>
          <p:cNvPr id="23" name="Group 22">
            <a:extLst>
              <a:ext uri="{FF2B5EF4-FFF2-40B4-BE49-F238E27FC236}">
                <a16:creationId xmlns:a16="http://schemas.microsoft.com/office/drawing/2014/main" id="{FAFD834F-FD6D-4B0C-8671-87EC18DEF1AF}"/>
              </a:ext>
            </a:extLst>
          </p:cNvPr>
          <p:cNvGrpSpPr/>
          <p:nvPr/>
        </p:nvGrpSpPr>
        <p:grpSpPr>
          <a:xfrm>
            <a:off x="137160" y="1216961"/>
            <a:ext cx="8869680" cy="5411425"/>
            <a:chOff x="137160" y="1216961"/>
            <a:chExt cx="8869680" cy="5411425"/>
          </a:xfrm>
        </p:grpSpPr>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a:off x="137160" y="1216961"/>
              <a:ext cx="8869680" cy="5411425"/>
            </a:xfrm>
            <a:prstGeom prst="rect">
              <a:avLst/>
            </a:prstGeom>
          </p:spPr>
        </p:pic>
        <p:sp>
          <p:nvSpPr>
            <p:cNvPr id="4" name="TextBox 3">
              <a:extLst>
                <a:ext uri="{FF2B5EF4-FFF2-40B4-BE49-F238E27FC236}">
                  <a16:creationId xmlns:a16="http://schemas.microsoft.com/office/drawing/2014/main" id="{AC3377BC-56D5-4621-A259-0AD9FDFF7471}"/>
                </a:ext>
              </a:extLst>
            </p:cNvPr>
            <p:cNvSpPr txBox="1"/>
            <p:nvPr/>
          </p:nvSpPr>
          <p:spPr>
            <a:xfrm>
              <a:off x="7465095" y="1638522"/>
              <a:ext cx="1370696" cy="338554"/>
            </a:xfrm>
            <a:prstGeom prst="rect">
              <a:avLst/>
            </a:prstGeom>
            <a:noFill/>
          </p:spPr>
          <p:txBody>
            <a:bodyPr wrap="none" rtlCol="0">
              <a:spAutoFit/>
            </a:bodyPr>
            <a:lstStyle/>
            <a:p>
              <a:r>
                <a:rPr lang="en-US" sz="1600" dirty="0">
                  <a:solidFill>
                    <a:srgbClr val="005941"/>
                  </a:solidFill>
                  <a:latin typeface="+mj-lt"/>
                </a:rPr>
                <a:t>Planting green</a:t>
              </a:r>
            </a:p>
          </p:txBody>
        </p:sp>
        <p:sp>
          <p:nvSpPr>
            <p:cNvPr id="10" name="TextBox 9">
              <a:extLst>
                <a:ext uri="{FF2B5EF4-FFF2-40B4-BE49-F238E27FC236}">
                  <a16:creationId xmlns:a16="http://schemas.microsoft.com/office/drawing/2014/main" id="{C9BF66A0-210C-4DA2-920C-F47FB9888EF1}"/>
                </a:ext>
              </a:extLst>
            </p:cNvPr>
            <p:cNvSpPr txBox="1"/>
            <p:nvPr/>
          </p:nvSpPr>
          <p:spPr>
            <a:xfrm>
              <a:off x="7558647" y="3951389"/>
              <a:ext cx="1277144" cy="338554"/>
            </a:xfrm>
            <a:prstGeom prst="rect">
              <a:avLst/>
            </a:prstGeom>
            <a:noFill/>
          </p:spPr>
          <p:txBody>
            <a:bodyPr wrap="none" rtlCol="0">
              <a:spAutoFit/>
            </a:bodyPr>
            <a:lstStyle/>
            <a:p>
              <a:r>
                <a:rPr lang="en-US" sz="1600" dirty="0">
                  <a:solidFill>
                    <a:srgbClr val="005941"/>
                  </a:solidFill>
                  <a:latin typeface="+mj-lt"/>
                </a:rPr>
                <a:t>Inter-seeding</a:t>
              </a:r>
            </a:p>
          </p:txBody>
        </p:sp>
        <p:sp>
          <p:nvSpPr>
            <p:cNvPr id="22" name="Freeform: Shape 21">
              <a:extLst>
                <a:ext uri="{FF2B5EF4-FFF2-40B4-BE49-F238E27FC236}">
                  <a16:creationId xmlns:a16="http://schemas.microsoft.com/office/drawing/2014/main" id="{EC3D3DBE-5D61-42C7-9A84-BB4564EA9EAA}"/>
                </a:ext>
              </a:extLst>
            </p:cNvPr>
            <p:cNvSpPr/>
            <p:nvPr/>
          </p:nvSpPr>
          <p:spPr>
            <a:xfrm>
              <a:off x="5623560" y="3097530"/>
              <a:ext cx="1748790" cy="822960"/>
            </a:xfrm>
            <a:custGeom>
              <a:avLst/>
              <a:gdLst>
                <a:gd name="connsiteX0" fmla="*/ 0 w 1748790"/>
                <a:gd name="connsiteY0" fmla="*/ 822960 h 822960"/>
                <a:gd name="connsiteX1" fmla="*/ 297180 w 1748790"/>
                <a:gd name="connsiteY1" fmla="*/ 0 h 822960"/>
                <a:gd name="connsiteX2" fmla="*/ 1725930 w 1748790"/>
                <a:gd name="connsiteY2" fmla="*/ 0 h 822960"/>
                <a:gd name="connsiteX3" fmla="*/ 1748790 w 1748790"/>
                <a:gd name="connsiteY3" fmla="*/ 800100 h 822960"/>
                <a:gd name="connsiteX4" fmla="*/ 0 w 1748790"/>
                <a:gd name="connsiteY4" fmla="*/ 822960 h 822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790" h="822960">
                  <a:moveTo>
                    <a:pt x="0" y="822960"/>
                  </a:moveTo>
                  <a:lnTo>
                    <a:pt x="297180" y="0"/>
                  </a:lnTo>
                  <a:lnTo>
                    <a:pt x="1725930" y="0"/>
                  </a:lnTo>
                  <a:lnTo>
                    <a:pt x="1748790" y="800100"/>
                  </a:lnTo>
                  <a:lnTo>
                    <a:pt x="0" y="82296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C5EAB421-D1C4-4F31-985D-6BB30E5820BA}"/>
                </a:ext>
              </a:extLst>
            </p:cNvPr>
            <p:cNvCxnSpPr>
              <a:cxnSpLocks/>
            </p:cNvCxnSpPr>
            <p:nvPr/>
          </p:nvCxnSpPr>
          <p:spPr>
            <a:xfrm flipH="1">
              <a:off x="5600700" y="2832456"/>
              <a:ext cx="445770" cy="108803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Freeform: Shape 23">
            <a:extLst>
              <a:ext uri="{FF2B5EF4-FFF2-40B4-BE49-F238E27FC236}">
                <a16:creationId xmlns:a16="http://schemas.microsoft.com/office/drawing/2014/main" id="{1A43AF98-E2E2-4C0F-BAD0-6D0CEBDA30E8}"/>
              </a:ext>
            </a:extLst>
          </p:cNvPr>
          <p:cNvSpPr/>
          <p:nvPr/>
        </p:nvSpPr>
        <p:spPr>
          <a:xfrm>
            <a:off x="5497158" y="5131398"/>
            <a:ext cx="559397" cy="1065007"/>
          </a:xfrm>
          <a:custGeom>
            <a:avLst/>
            <a:gdLst>
              <a:gd name="connsiteX0" fmla="*/ 0 w 559397"/>
              <a:gd name="connsiteY0" fmla="*/ 161364 h 1065007"/>
              <a:gd name="connsiteX1" fmla="*/ 150607 w 559397"/>
              <a:gd name="connsiteY1" fmla="*/ 43030 h 1065007"/>
              <a:gd name="connsiteX2" fmla="*/ 268941 w 559397"/>
              <a:gd name="connsiteY2" fmla="*/ 10757 h 1065007"/>
              <a:gd name="connsiteX3" fmla="*/ 376517 w 559397"/>
              <a:gd name="connsiteY3" fmla="*/ 0 h 1065007"/>
              <a:gd name="connsiteX4" fmla="*/ 473336 w 559397"/>
              <a:gd name="connsiteY4" fmla="*/ 32273 h 1065007"/>
              <a:gd name="connsiteX5" fmla="*/ 473336 w 559397"/>
              <a:gd name="connsiteY5" fmla="*/ 32273 h 1065007"/>
              <a:gd name="connsiteX6" fmla="*/ 559397 w 559397"/>
              <a:gd name="connsiteY6" fmla="*/ 75303 h 1065007"/>
              <a:gd name="connsiteX7" fmla="*/ 193637 w 559397"/>
              <a:gd name="connsiteY7" fmla="*/ 1065007 h 1065007"/>
              <a:gd name="connsiteX8" fmla="*/ 193637 w 559397"/>
              <a:gd name="connsiteY8" fmla="*/ 1065007 h 1065007"/>
              <a:gd name="connsiteX9" fmla="*/ 129091 w 559397"/>
              <a:gd name="connsiteY9" fmla="*/ 1043491 h 1065007"/>
              <a:gd name="connsiteX10" fmla="*/ 129091 w 559397"/>
              <a:gd name="connsiteY10" fmla="*/ 785308 h 1065007"/>
              <a:gd name="connsiteX11" fmla="*/ 107576 w 559397"/>
              <a:gd name="connsiteY11" fmla="*/ 505609 h 1065007"/>
              <a:gd name="connsiteX12" fmla="*/ 75303 w 559397"/>
              <a:gd name="connsiteY12" fmla="*/ 322729 h 1065007"/>
              <a:gd name="connsiteX13" fmla="*/ 0 w 559397"/>
              <a:gd name="connsiteY13" fmla="*/ 161364 h 106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9397" h="1065007">
                <a:moveTo>
                  <a:pt x="0" y="161364"/>
                </a:moveTo>
                <a:lnTo>
                  <a:pt x="150607" y="43030"/>
                </a:lnTo>
                <a:lnTo>
                  <a:pt x="268941" y="10757"/>
                </a:lnTo>
                <a:lnTo>
                  <a:pt x="376517" y="0"/>
                </a:lnTo>
                <a:lnTo>
                  <a:pt x="473336" y="32273"/>
                </a:lnTo>
                <a:lnTo>
                  <a:pt x="473336" y="32273"/>
                </a:lnTo>
                <a:lnTo>
                  <a:pt x="559397" y="75303"/>
                </a:lnTo>
                <a:lnTo>
                  <a:pt x="193637" y="1065007"/>
                </a:lnTo>
                <a:lnTo>
                  <a:pt x="193637" y="1065007"/>
                </a:lnTo>
                <a:lnTo>
                  <a:pt x="129091" y="1043491"/>
                </a:lnTo>
                <a:lnTo>
                  <a:pt x="129091" y="785308"/>
                </a:lnTo>
                <a:lnTo>
                  <a:pt x="107576" y="505609"/>
                </a:lnTo>
                <a:lnTo>
                  <a:pt x="75303" y="322729"/>
                </a:lnTo>
                <a:lnTo>
                  <a:pt x="0" y="161364"/>
                </a:lnTo>
                <a:close/>
              </a:path>
            </a:pathLst>
          </a:custGeom>
          <a:solidFill>
            <a:srgbClr val="61733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42A7EBE-0801-4FA0-BDA3-CA37988FDA11}"/>
              </a:ext>
            </a:extLst>
          </p:cNvPr>
          <p:cNvSpPr txBox="1"/>
          <p:nvPr/>
        </p:nvSpPr>
        <p:spPr>
          <a:xfrm>
            <a:off x="7511871" y="4172830"/>
            <a:ext cx="1370696" cy="584775"/>
          </a:xfrm>
          <a:prstGeom prst="rect">
            <a:avLst/>
          </a:prstGeom>
          <a:noFill/>
        </p:spPr>
        <p:txBody>
          <a:bodyPr wrap="none" rtlCol="0">
            <a:spAutoFit/>
          </a:bodyPr>
          <a:lstStyle/>
          <a:p>
            <a:pPr algn="ctr"/>
            <a:r>
              <a:rPr lang="en-US" sz="1600" dirty="0">
                <a:solidFill>
                  <a:srgbClr val="005941"/>
                </a:solidFill>
                <a:latin typeface="+mj-lt"/>
              </a:rPr>
              <a:t>and</a:t>
            </a:r>
          </a:p>
          <a:p>
            <a:pPr algn="ctr"/>
            <a:r>
              <a:rPr lang="en-US" sz="1600" dirty="0">
                <a:solidFill>
                  <a:srgbClr val="005941"/>
                </a:solidFill>
                <a:latin typeface="+mj-lt"/>
              </a:rPr>
              <a:t>Planting green</a:t>
            </a:r>
          </a:p>
        </p:txBody>
      </p:sp>
    </p:spTree>
    <p:extLst>
      <p:ext uri="{BB962C8B-B14F-4D97-AF65-F5344CB8AC3E}">
        <p14:creationId xmlns:p14="http://schemas.microsoft.com/office/powerpoint/2010/main" val="153814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CDEAEC-B2C3-4249-817F-7F56283C6836}"/>
              </a:ext>
            </a:extLst>
          </p:cNvPr>
          <p:cNvSpPr txBox="1"/>
          <p:nvPr/>
        </p:nvSpPr>
        <p:spPr>
          <a:xfrm>
            <a:off x="457201" y="799953"/>
            <a:ext cx="8686799" cy="6217087"/>
          </a:xfrm>
          <a:prstGeom prst="rect">
            <a:avLst/>
          </a:prstGeom>
          <a:noFill/>
        </p:spPr>
        <p:txBody>
          <a:bodyPr wrap="square" rtlCol="0">
            <a:spAutoFit/>
          </a:bodyPr>
          <a:lstStyle/>
          <a:p>
            <a:endParaRPr lang="en-US"/>
          </a:p>
          <a:p>
            <a:pPr marL="342900" indent="-342900">
              <a:buFont typeface="Arial" panose="020B0604020202020204" pitchFamily="34" charset="0"/>
              <a:buChar char="•"/>
            </a:pPr>
            <a:r>
              <a:rPr lang="en-US" sz="2400"/>
              <a:t>Earlier seeding results in better seed germination, tillering, growth, survival and more biomass. </a:t>
            </a:r>
          </a:p>
          <a:p>
            <a:endParaRPr lang="en-US" sz="2400"/>
          </a:p>
          <a:p>
            <a:pPr marL="342900" indent="-342900">
              <a:buFont typeface="Arial" panose="020B0604020202020204" pitchFamily="34" charset="0"/>
              <a:buChar char="•"/>
            </a:pPr>
            <a:r>
              <a:rPr lang="en-US" sz="2400"/>
              <a:t>Delaying termination in spring can compensate for delayed planting in the fall (some producers have learned to plant green)</a:t>
            </a:r>
          </a:p>
          <a:p>
            <a:endParaRPr lang="en-US" sz="2400"/>
          </a:p>
          <a:p>
            <a:pPr marL="342900" indent="-342900">
              <a:buFont typeface="Arial" panose="020B0604020202020204" pitchFamily="34" charset="0"/>
              <a:buChar char="•"/>
            </a:pPr>
            <a:r>
              <a:rPr lang="en-US" sz="2400"/>
              <a:t>Be aware of planting dates based on species in the mix (warm / cool season; winter grains /cool season legumes and brassicas)</a:t>
            </a:r>
          </a:p>
          <a:p>
            <a:endParaRPr lang="en-US" sz="2400"/>
          </a:p>
          <a:p>
            <a:pPr marL="342900" indent="-342900">
              <a:spcAft>
                <a:spcPts val="2400"/>
              </a:spcAft>
              <a:buFont typeface="Arial" panose="020B0604020202020204" pitchFamily="34" charset="0"/>
              <a:buChar char="•"/>
            </a:pPr>
            <a:r>
              <a:rPr lang="en-US" sz="2400"/>
              <a:t>Drilling is much more efficient than surface broadcast.  Increase seeding rate by 10-30% when broadcasting (some states have specific, higher rates for broadcast vs. drilling). </a:t>
            </a:r>
          </a:p>
          <a:p>
            <a:pPr marL="342900" indent="-342900">
              <a:buFont typeface="Arial" panose="020B0604020202020204" pitchFamily="34" charset="0"/>
              <a:buChar char="•"/>
            </a:pPr>
            <a:r>
              <a:rPr lang="en-US" sz="2400"/>
              <a:t>Higher seeding rates are not necessarily good – can be detrimental (i.e., increases competition for limited resources)</a:t>
            </a:r>
          </a:p>
          <a:p>
            <a:r>
              <a:rPr lang="en-US" sz="2400"/>
              <a:t> </a:t>
            </a:r>
            <a:r>
              <a:rPr lang="en-US" sz="2400" b="1"/>
              <a:t> </a:t>
            </a:r>
          </a:p>
        </p:txBody>
      </p:sp>
      <p:sp>
        <p:nvSpPr>
          <p:cNvPr id="3" name="Footer Placeholder 2">
            <a:extLst>
              <a:ext uri="{FF2B5EF4-FFF2-40B4-BE49-F238E27FC236}">
                <a16:creationId xmlns:a16="http://schemas.microsoft.com/office/drawing/2014/main" id="{1DCEE94D-53AC-4BEE-B3FA-4BE0C8CB62D3}"/>
              </a:ext>
            </a:extLst>
          </p:cNvPr>
          <p:cNvSpPr>
            <a:spLocks noGrp="1"/>
          </p:cNvSpPr>
          <p:nvPr>
            <p:ph type="ftr" sz="quarter" idx="11"/>
          </p:nvPr>
        </p:nvSpPr>
        <p:spPr/>
        <p:txBody>
          <a:bodyPr/>
          <a:lstStyle/>
          <a:p>
            <a:r>
              <a:rPr lang="en-US"/>
              <a:t>NRCS | SHD | Cover Crop Management | v3.0</a:t>
            </a:r>
          </a:p>
        </p:txBody>
      </p:sp>
      <p:sp>
        <p:nvSpPr>
          <p:cNvPr id="4" name="TextBox 3">
            <a:extLst>
              <a:ext uri="{FF2B5EF4-FFF2-40B4-BE49-F238E27FC236}">
                <a16:creationId xmlns:a16="http://schemas.microsoft.com/office/drawing/2014/main" id="{69509816-CCBA-414F-86BF-53E385DA6C80}"/>
              </a:ext>
            </a:extLst>
          </p:cNvPr>
          <p:cNvSpPr txBox="1"/>
          <p:nvPr/>
        </p:nvSpPr>
        <p:spPr>
          <a:xfrm>
            <a:off x="2197604" y="125466"/>
            <a:ext cx="4967283" cy="707886"/>
          </a:xfrm>
          <a:prstGeom prst="rect">
            <a:avLst/>
          </a:prstGeom>
          <a:noFill/>
        </p:spPr>
        <p:txBody>
          <a:bodyPr wrap="square" rtlCol="0">
            <a:spAutoFit/>
          </a:bodyPr>
          <a:lstStyle/>
          <a:p>
            <a:pPr lvl="0"/>
            <a:r>
              <a:rPr lang="en-US" sz="4000" b="1">
                <a:solidFill>
                  <a:srgbClr val="005941"/>
                </a:solidFill>
                <a:latin typeface="Calibri Light" panose="020F0302020204030204"/>
              </a:rPr>
              <a:t>Seeding Considerations</a:t>
            </a:r>
          </a:p>
        </p:txBody>
      </p:sp>
    </p:spTree>
    <p:extLst>
      <p:ext uri="{BB962C8B-B14F-4D97-AF65-F5344CB8AC3E}">
        <p14:creationId xmlns:p14="http://schemas.microsoft.com/office/powerpoint/2010/main" val="11714840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SharedWithUsers xmlns="849593af-9ef4-4dc7-a991-ea6257baf2f0">
      <UserInfo>
        <DisplayName/>
        <AccountId xsi:nil="true"/>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94EC810-A335-4DFC-A71B-18B1CDD45A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DEE7C4-6AC6-41A2-8578-92F3F17773DB}">
  <ds:schemaRefs>
    <ds:schemaRef ds:uri="http://schemas.microsoft.com/sharepoint/v3/contenttype/forms"/>
  </ds:schemaRefs>
</ds:datastoreItem>
</file>

<file path=customXml/itemProps3.xml><?xml version="1.0" encoding="utf-8"?>
<ds:datastoreItem xmlns:ds="http://schemas.openxmlformats.org/officeDocument/2006/customXml" ds:itemID="{DA2B07F2-6B0A-40AA-BE3A-B56CA88AA92A}">
  <ds:schemaRefs>
    <ds:schemaRef ds:uri="http://schemas.microsoft.com/office/2006/documentManagement/types"/>
    <ds:schemaRef ds:uri="http://purl.org/dc/dcmitype/"/>
    <ds:schemaRef ds:uri="d213c5ec-0ded-4980-8f3d-4d11f168bb83"/>
    <ds:schemaRef ds:uri="http://schemas.microsoft.com/office/2006/metadata/properties"/>
    <ds:schemaRef ds:uri="http://purl.org/dc/elements/1.1/"/>
    <ds:schemaRef ds:uri="http://schemas.microsoft.com/office/infopath/2007/PartnerControls"/>
    <ds:schemaRef ds:uri="http://purl.org/dc/terms/"/>
    <ds:schemaRef ds:uri="http://schemas.openxmlformats.org/package/2006/metadata/core-properties"/>
    <ds:schemaRef ds:uri="e9342dd5-2223-40ae-bfb1-0046eb6482a1"/>
    <ds:schemaRef ds:uri="http://www.w3.org/XML/1998/namespace"/>
    <ds:schemaRef ds:uri="df38bbad-0bb0-41a7-b78f-084b382b3af7"/>
    <ds:schemaRef ds:uri="73fb875a-8af9-4255-b008-0995492d31cd"/>
    <ds:schemaRef ds:uri="e9322675-4e6c-4dcb-b08b-f40420b09916"/>
    <ds:schemaRef ds:uri="12363614-19a6-4ba2-943c-7caa8a5735f9"/>
    <ds:schemaRef ds:uri="849593af-9ef4-4dc7-a991-ea6257baf2f0"/>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TotalTime>551</TotalTime>
  <Words>11064</Words>
  <Application>Microsoft Office PowerPoint</Application>
  <PresentationFormat>On-screen Show (4:3)</PresentationFormat>
  <Paragraphs>827</Paragraphs>
  <Slides>58</Slides>
  <Notes>56</Notes>
  <HiddenSlides>1</HiddenSlides>
  <MMClips>0</MMClips>
  <ScaleCrop>false</ScaleCrop>
  <HeadingPairs>
    <vt:vector size="4" baseType="variant">
      <vt:variant>
        <vt:lpstr>Theme</vt:lpstr>
      </vt:variant>
      <vt:variant>
        <vt:i4>2</vt:i4>
      </vt:variant>
      <vt:variant>
        <vt:lpstr>Slide Titles</vt:lpstr>
      </vt:variant>
      <vt:variant>
        <vt:i4>58</vt:i4>
      </vt:variant>
    </vt:vector>
  </HeadingPairs>
  <TitlesOfParts>
    <vt:vector size="60" baseType="lpstr">
      <vt:lpstr>Office Theme</vt:lpstr>
      <vt:lpstr>1_Office Theme</vt:lpstr>
      <vt:lpstr>Cover Crop Management </vt:lpstr>
      <vt:lpstr>Objectives</vt:lpstr>
      <vt:lpstr>PowerPoint Presentation</vt:lpstr>
      <vt:lpstr>Cover Crop CPS (340)</vt:lpstr>
      <vt:lpstr>PowerPoint Presentation</vt:lpstr>
      <vt:lpstr>PowerPoint Presentation</vt:lpstr>
      <vt:lpstr>What is your Seeding Timeframe ?</vt:lpstr>
      <vt:lpstr>Cover Crops Niches for Summer Annual Crops</vt:lpstr>
      <vt:lpstr>PowerPoint Presentation</vt:lpstr>
      <vt:lpstr>PowerPoint Presentation</vt:lpstr>
      <vt:lpstr>What Characteristics Should Be Considered?</vt:lpstr>
      <vt:lpstr>What to Seed </vt:lpstr>
      <vt:lpstr>PowerPoint Presentation</vt:lpstr>
      <vt:lpstr>Nitrogen Mineralization</vt:lpstr>
      <vt:lpstr>Nitrogen Mineralization</vt:lpstr>
      <vt:lpstr>Nitrogen Mineralization</vt:lpstr>
      <vt:lpstr>Nitrogen Mineralization</vt:lpstr>
      <vt:lpstr>PowerPoint Presentation</vt:lpstr>
      <vt:lpstr>Residue Management for N Retention and Weed Control</vt:lpstr>
      <vt:lpstr>Nitrogen Immobilization</vt:lpstr>
      <vt:lpstr>Nitrogen Immobilization</vt:lpstr>
      <vt:lpstr>How C:N is Impacted by Microbes </vt:lpstr>
      <vt:lpstr>USDA –ARS Cover Crop Chart</vt:lpstr>
      <vt:lpstr>PowerPoint Presentation</vt:lpstr>
      <vt:lpstr>Functional Groups</vt:lpstr>
      <vt:lpstr>Cool Season Grasses</vt:lpstr>
      <vt:lpstr>Warm Season Grasses</vt:lpstr>
      <vt:lpstr>Cool Season Broadleaves</vt:lpstr>
      <vt:lpstr>Know How &amp; When Cover Crops Produce Seed so They Don’t Become a Problem</vt:lpstr>
      <vt:lpstr>Warm Season Broadleaves</vt:lpstr>
      <vt:lpstr>Cool Season Legumes</vt:lpstr>
      <vt:lpstr>Warm Season Legumes</vt:lpstr>
      <vt:lpstr>PowerPoint Presentation</vt:lpstr>
      <vt:lpstr>PowerPoint Presentation</vt:lpstr>
      <vt:lpstr>Certified or VNS What is PLS?</vt:lpstr>
      <vt:lpstr>Completing 340 IR Sheet</vt:lpstr>
      <vt:lpstr>Knowledge Check</vt:lpstr>
      <vt:lpstr>PMC Variety Trials</vt:lpstr>
      <vt:lpstr>Cultivars Vary</vt:lpstr>
      <vt:lpstr>How will you seed it?</vt:lpstr>
      <vt:lpstr>PowerPoint Presentation</vt:lpstr>
      <vt:lpstr>How will you seed it?</vt:lpstr>
      <vt:lpstr>How will you seed it?</vt:lpstr>
      <vt:lpstr>How will you seed it?</vt:lpstr>
      <vt:lpstr>How will you seed it?</vt:lpstr>
      <vt:lpstr>How will you seed it?</vt:lpstr>
      <vt:lpstr>Inter-seeding Options</vt:lpstr>
      <vt:lpstr>PowerPoint Presentation</vt:lpstr>
      <vt:lpstr>Cover Crop Termination Methods</vt:lpstr>
      <vt:lpstr>COVER CROP -Termination When and How?</vt:lpstr>
      <vt:lpstr>Cover Crop Herbicide Restrictions</vt:lpstr>
      <vt:lpstr>Herbicide Restrictions from a Planning aspect</vt:lpstr>
      <vt:lpstr>NRCS Termination Guidelines</vt:lpstr>
      <vt:lpstr>Covers and Pest Management</vt:lpstr>
      <vt:lpstr>Residue Effect on Palmer Amaranth</vt:lpstr>
      <vt:lpstr> Cover Crop Planning Tools </vt:lpstr>
      <vt:lpstr>Soil Health Principles to Support High Functioning Soils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NRCS Soil Health Division</dc:creator>
  <cp:lastModifiedBy>Thomas, Candy - FPAC-NRCS, KS</cp:lastModifiedBy>
  <cp:revision>292</cp:revision>
  <cp:lastPrinted>2020-02-25T21:17:30Z</cp:lastPrinted>
  <dcterms:created xsi:type="dcterms:W3CDTF">2019-02-13T18:22:23Z</dcterms:created>
  <dcterms:modified xsi:type="dcterms:W3CDTF">2026-01-12T20:45:42Z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Order">
    <vt:lpwstr>136800.000000000</vt:lpwstr>
  </property>
  <property fmtid="{D5CDD505-2E9C-101B-9397-08002B2CF9AE}" pid="10" name="SharedWithUsers">
    <vt:lpwstr/>
  </property>
  <property fmtid="{D5CDD505-2E9C-101B-9397-08002B2CF9AE}" pid="11" name="_SourceUrl">
    <vt:lpwstr/>
  </property>
  <property fmtid="{D5CDD505-2E9C-101B-9397-08002B2CF9AE}" pid="12" name="_SharedFileIndex">
    <vt:lpwstr/>
  </property>
  <property fmtid="{D5CDD505-2E9C-101B-9397-08002B2CF9AE}" pid="13" name="MediaServiceImageTags">
    <vt:lpwstr/>
  </property>
</Properties>
</file>